
<file path=[Content_Types].xml><?xml version="1.0" encoding="utf-8"?>
<Types xmlns="http://schemas.openxmlformats.org/package/2006/content-types">
  <Default Extension="emf" ContentType="image/x-emf"/>
  <Default Extension="xlsx" ContentType="application/vnd.openxmlformats-officedocument.spreadsheetml.sheet"/>
  <Default Extension="xls" ContentType="application/vnd.ms-excel"/>
  <Default Extension="jpeg" ContentType="image/jpeg"/>
  <Default Extension="xml" ContentType="application/xml"/>
  <Default Extension="vml" ContentType="application/vnd.openxmlformats-officedocument.vmlDrawing"/>
  <Default Extension="tif" ContentType="image/tiff"/>
  <Default Extension="wdp" ContentType="image/vnd.ms-photo"/>
  <Default Extension="bin" ContentType="application/vnd.openxmlformats-officedocument.oleObject"/>
  <Default Extension="wmf" ContentType="image/x-wmf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notesSlides/notesSlide26.xml" ContentType="application/vnd.openxmlformats-officedocument.presentationml.notesSl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theme/themeOverride2.xml" ContentType="application/vnd.openxmlformats-officedocument.themeOverr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357" r:id="rId2"/>
    <p:sldId id="496" r:id="rId3"/>
    <p:sldId id="277" r:id="rId4"/>
    <p:sldId id="347" r:id="rId5"/>
    <p:sldId id="352" r:id="rId6"/>
    <p:sldId id="351" r:id="rId7"/>
    <p:sldId id="269" r:id="rId8"/>
    <p:sldId id="353" r:id="rId9"/>
    <p:sldId id="280" r:id="rId10"/>
    <p:sldId id="273" r:id="rId11"/>
    <p:sldId id="272" r:id="rId12"/>
    <p:sldId id="381" r:id="rId13"/>
    <p:sldId id="373" r:id="rId14"/>
    <p:sldId id="401" r:id="rId15"/>
    <p:sldId id="517" r:id="rId16"/>
    <p:sldId id="508" r:id="rId17"/>
    <p:sldId id="509" r:id="rId18"/>
    <p:sldId id="510" r:id="rId19"/>
    <p:sldId id="511" r:id="rId20"/>
    <p:sldId id="520" r:id="rId21"/>
    <p:sldId id="518" r:id="rId22"/>
    <p:sldId id="535" r:id="rId23"/>
    <p:sldId id="521" r:id="rId24"/>
    <p:sldId id="448" r:id="rId25"/>
    <p:sldId id="537" r:id="rId26"/>
    <p:sldId id="402" r:id="rId27"/>
    <p:sldId id="405" r:id="rId28"/>
    <p:sldId id="394" r:id="rId29"/>
    <p:sldId id="455" r:id="rId30"/>
    <p:sldId id="522" r:id="rId31"/>
    <p:sldId id="460" r:id="rId32"/>
    <p:sldId id="461" r:id="rId33"/>
    <p:sldId id="462" r:id="rId34"/>
    <p:sldId id="523" r:id="rId35"/>
    <p:sldId id="459" r:id="rId36"/>
    <p:sldId id="370" r:id="rId37"/>
    <p:sldId id="398" r:id="rId38"/>
    <p:sldId id="465" r:id="rId39"/>
    <p:sldId id="524" r:id="rId40"/>
    <p:sldId id="482" r:id="rId41"/>
    <p:sldId id="485" r:id="rId42"/>
    <p:sldId id="503" r:id="rId43"/>
    <p:sldId id="507" r:id="rId44"/>
    <p:sldId id="375" r:id="rId45"/>
    <p:sldId id="376" r:id="rId46"/>
    <p:sldId id="472" r:id="rId47"/>
    <p:sldId id="471" r:id="rId48"/>
    <p:sldId id="484" r:id="rId49"/>
    <p:sldId id="486" r:id="rId50"/>
    <p:sldId id="505" r:id="rId51"/>
    <p:sldId id="525" r:id="rId52"/>
    <p:sldId id="516" r:id="rId53"/>
    <p:sldId id="530" r:id="rId54"/>
    <p:sldId id="538" r:id="rId55"/>
    <p:sldId id="532" r:id="rId56"/>
    <p:sldId id="531" r:id="rId57"/>
    <p:sldId id="533" r:id="rId58"/>
    <p:sldId id="527" r:id="rId59"/>
    <p:sldId id="504" r:id="rId60"/>
    <p:sldId id="539" r:id="rId61"/>
    <p:sldId id="515" r:id="rId62"/>
    <p:sldId id="512" r:id="rId63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56" autoAdjust="0"/>
    <p:restoredTop sz="94130" autoAdjust="0"/>
  </p:normalViewPr>
  <p:slideViewPr>
    <p:cSldViewPr snapToGrid="0">
      <p:cViewPr varScale="1">
        <p:scale>
          <a:sx n="112" d="100"/>
          <a:sy n="112" d="100"/>
        </p:scale>
        <p:origin x="1536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4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notesMaster" Target="notesMasters/notesMaster1.xml"/><Relationship Id="rId65" Type="http://schemas.openxmlformats.org/officeDocument/2006/relationships/presProps" Target="presProps.xml"/><Relationship Id="rId66" Type="http://schemas.openxmlformats.org/officeDocument/2006/relationships/viewProps" Target="viewProps.xml"/><Relationship Id="rId67" Type="http://schemas.openxmlformats.org/officeDocument/2006/relationships/theme" Target="theme/theme1.xml"/><Relationship Id="rId68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2.bin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%20Work\Sensitivity%20Tt4,%20Tt5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D:\PhD%20Work\Sensitivity%20Tt4,%20Tt5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Inner</a:t>
            </a:r>
            <a:r>
              <a:rPr lang="en-US" baseline="0"/>
              <a:t> bypass ratio = 0.1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smoothMarker"/>
        <c:varyColors val="0"/>
        <c:ser>
          <c:idx val="1"/>
          <c:order val="0"/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Sheet5!$G$2:$G$12</c:f>
              <c:numCache>
                <c:formatCode>General</c:formatCode>
                <c:ptCount val="11"/>
                <c:pt idx="0">
                  <c:v>1.423</c:v>
                </c:pt>
                <c:pt idx="1">
                  <c:v>1.331</c:v>
                </c:pt>
                <c:pt idx="2">
                  <c:v>1.27</c:v>
                </c:pt>
                <c:pt idx="3">
                  <c:v>1.225</c:v>
                </c:pt>
                <c:pt idx="4">
                  <c:v>1.189</c:v>
                </c:pt>
                <c:pt idx="5">
                  <c:v>1.161</c:v>
                </c:pt>
                <c:pt idx="6">
                  <c:v>1.136</c:v>
                </c:pt>
                <c:pt idx="7">
                  <c:v>1.115</c:v>
                </c:pt>
                <c:pt idx="8">
                  <c:v>1.097</c:v>
                </c:pt>
                <c:pt idx="9">
                  <c:v>1.08</c:v>
                </c:pt>
                <c:pt idx="10">
                  <c:v>1.065</c:v>
                </c:pt>
              </c:numCache>
            </c:numRef>
          </c:xVal>
          <c:yVal>
            <c:numRef>
              <c:f>Sheet5!$H$2:$H$12</c:f>
              <c:numCache>
                <c:formatCode>General</c:formatCode>
                <c:ptCount val="11"/>
                <c:pt idx="0">
                  <c:v>21081.0</c:v>
                </c:pt>
                <c:pt idx="1">
                  <c:v>22546.0</c:v>
                </c:pt>
                <c:pt idx="2">
                  <c:v>23629.0</c:v>
                </c:pt>
                <c:pt idx="3">
                  <c:v>24496.0</c:v>
                </c:pt>
                <c:pt idx="4">
                  <c:v>25224.0</c:v>
                </c:pt>
                <c:pt idx="5">
                  <c:v>25852.0</c:v>
                </c:pt>
                <c:pt idx="6">
                  <c:v>26407.0</c:v>
                </c:pt>
                <c:pt idx="7">
                  <c:v>26906.0</c:v>
                </c:pt>
                <c:pt idx="8">
                  <c:v>27361.0</c:v>
                </c:pt>
                <c:pt idx="9">
                  <c:v>27779.0</c:v>
                </c:pt>
                <c:pt idx="10">
                  <c:v>28168.0</c:v>
                </c:pt>
              </c:numCache>
            </c:numRef>
          </c:yVal>
          <c:smooth val="1"/>
        </c:ser>
        <c:ser>
          <c:idx val="2"/>
          <c:order val="1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Sheet5!$G$14:$G$24</c:f>
              <c:numCache>
                <c:formatCode>General</c:formatCode>
                <c:ptCount val="11"/>
                <c:pt idx="0">
                  <c:v>1.2267</c:v>
                </c:pt>
                <c:pt idx="1">
                  <c:v>1.1385</c:v>
                </c:pt>
                <c:pt idx="2">
                  <c:v>1.0818</c:v>
                </c:pt>
                <c:pt idx="3">
                  <c:v>1.0404</c:v>
                </c:pt>
                <c:pt idx="4">
                  <c:v>1.0071</c:v>
                </c:pt>
                <c:pt idx="5">
                  <c:v>0.981</c:v>
                </c:pt>
                <c:pt idx="6">
                  <c:v>0.9585</c:v>
                </c:pt>
                <c:pt idx="7">
                  <c:v>0.9396</c:v>
                </c:pt>
                <c:pt idx="8">
                  <c:v>0.9225</c:v>
                </c:pt>
                <c:pt idx="9">
                  <c:v>0.9072</c:v>
                </c:pt>
                <c:pt idx="10">
                  <c:v>0.8937</c:v>
                </c:pt>
              </c:numCache>
            </c:numRef>
          </c:xVal>
          <c:yVal>
            <c:numRef>
              <c:f>Sheet5!$H$14:$H$24</c:f>
              <c:numCache>
                <c:formatCode>General</c:formatCode>
                <c:ptCount val="11"/>
                <c:pt idx="0">
                  <c:v>22017.0</c:v>
                </c:pt>
                <c:pt idx="1">
                  <c:v>23715.0</c:v>
                </c:pt>
                <c:pt idx="2">
                  <c:v>24965.0</c:v>
                </c:pt>
                <c:pt idx="3">
                  <c:v>25966.0</c:v>
                </c:pt>
                <c:pt idx="4">
                  <c:v>26805.0</c:v>
                </c:pt>
                <c:pt idx="5">
                  <c:v>27530.0</c:v>
                </c:pt>
                <c:pt idx="6">
                  <c:v>28170.0</c:v>
                </c:pt>
                <c:pt idx="7">
                  <c:v>28745.0</c:v>
                </c:pt>
                <c:pt idx="8">
                  <c:v>29270.0</c:v>
                </c:pt>
                <c:pt idx="9">
                  <c:v>29753.0</c:v>
                </c:pt>
                <c:pt idx="10">
                  <c:v>30201.0</c:v>
                </c:pt>
              </c:numCache>
            </c:numRef>
          </c:yVal>
          <c:smooth val="1"/>
        </c:ser>
        <c:ser>
          <c:idx val="3"/>
          <c:order val="2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Sheet5!$G$26:$G$36</c:f>
              <c:numCache>
                <c:formatCode>General</c:formatCode>
                <c:ptCount val="11"/>
                <c:pt idx="0">
                  <c:v>1.0456</c:v>
                </c:pt>
                <c:pt idx="1">
                  <c:v>0.9648</c:v>
                </c:pt>
                <c:pt idx="2">
                  <c:v>0.9128</c:v>
                </c:pt>
                <c:pt idx="3">
                  <c:v>0.8752</c:v>
                </c:pt>
                <c:pt idx="4">
                  <c:v>0.8456</c:v>
                </c:pt>
                <c:pt idx="5">
                  <c:v>0.8224</c:v>
                </c:pt>
                <c:pt idx="6">
                  <c:v>0.8024</c:v>
                </c:pt>
                <c:pt idx="7">
                  <c:v>0.7856</c:v>
                </c:pt>
                <c:pt idx="8">
                  <c:v>0.7704</c:v>
                </c:pt>
                <c:pt idx="9">
                  <c:v>0.7568</c:v>
                </c:pt>
                <c:pt idx="10">
                  <c:v>0.7456</c:v>
                </c:pt>
              </c:numCache>
            </c:numRef>
          </c:xVal>
          <c:yVal>
            <c:numRef>
              <c:f>Sheet5!$H$26:$H$36</c:f>
              <c:numCache>
                <c:formatCode>General</c:formatCode>
                <c:ptCount val="11"/>
                <c:pt idx="0">
                  <c:v>22951.0</c:v>
                </c:pt>
                <c:pt idx="1">
                  <c:v>24881.0</c:v>
                </c:pt>
                <c:pt idx="2">
                  <c:v>26296.0</c:v>
                </c:pt>
                <c:pt idx="3">
                  <c:v>27427.0</c:v>
                </c:pt>
                <c:pt idx="4">
                  <c:v>28375.0</c:v>
                </c:pt>
                <c:pt idx="5">
                  <c:v>29194.0</c:v>
                </c:pt>
                <c:pt idx="6">
                  <c:v>29917.0</c:v>
                </c:pt>
                <c:pt idx="7">
                  <c:v>30566.0</c:v>
                </c:pt>
                <c:pt idx="8">
                  <c:v>31157.0</c:v>
                </c:pt>
                <c:pt idx="9">
                  <c:v>31701.0</c:v>
                </c:pt>
                <c:pt idx="10">
                  <c:v>32206.0</c:v>
                </c:pt>
              </c:numCache>
            </c:numRef>
          </c:yVal>
          <c:smooth val="1"/>
        </c:ser>
        <c:ser>
          <c:idx val="4"/>
          <c:order val="3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Sheet5!$G$38:$G$48</c:f>
              <c:numCache>
                <c:formatCode>General</c:formatCode>
                <c:ptCount val="11"/>
                <c:pt idx="0">
                  <c:v>0.8792</c:v>
                </c:pt>
                <c:pt idx="1">
                  <c:v>0.8064</c:v>
                </c:pt>
                <c:pt idx="2">
                  <c:v>0.7602</c:v>
                </c:pt>
                <c:pt idx="3">
                  <c:v>0.7273</c:v>
                </c:pt>
                <c:pt idx="4">
                  <c:v>0.7014</c:v>
                </c:pt>
                <c:pt idx="5">
                  <c:v>0.6811</c:v>
                </c:pt>
                <c:pt idx="6">
                  <c:v>0.6636</c:v>
                </c:pt>
                <c:pt idx="7">
                  <c:v>0.6489</c:v>
                </c:pt>
                <c:pt idx="8">
                  <c:v>0.6363</c:v>
                </c:pt>
                <c:pt idx="9">
                  <c:v>0.6244</c:v>
                </c:pt>
                <c:pt idx="10">
                  <c:v>0.6146</c:v>
                </c:pt>
              </c:numCache>
            </c:numRef>
          </c:xVal>
          <c:yVal>
            <c:numRef>
              <c:f>Sheet5!$H$38:$H$48</c:f>
              <c:numCache>
                <c:formatCode>General</c:formatCode>
                <c:ptCount val="11"/>
                <c:pt idx="0">
                  <c:v>23884.0</c:v>
                </c:pt>
                <c:pt idx="1">
                  <c:v>26043.0</c:v>
                </c:pt>
                <c:pt idx="2">
                  <c:v>27621.0</c:v>
                </c:pt>
                <c:pt idx="3">
                  <c:v>28879.0</c:v>
                </c:pt>
                <c:pt idx="4">
                  <c:v>29934.0</c:v>
                </c:pt>
                <c:pt idx="5">
                  <c:v>30844.0</c:v>
                </c:pt>
                <c:pt idx="6">
                  <c:v>31646.0</c:v>
                </c:pt>
                <c:pt idx="7">
                  <c:v>32366.0</c:v>
                </c:pt>
                <c:pt idx="8">
                  <c:v>33020.0</c:v>
                </c:pt>
                <c:pt idx="9">
                  <c:v>33622.0</c:v>
                </c:pt>
                <c:pt idx="10">
                  <c:v>34178.0</c:v>
                </c:pt>
              </c:numCache>
            </c:numRef>
          </c:yVal>
          <c:smooth val="1"/>
        </c:ser>
        <c:ser>
          <c:idx val="5"/>
          <c:order val="4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Sheet5!$J$2:$J$5</c:f>
              <c:numCache>
                <c:formatCode>General</c:formatCode>
                <c:ptCount val="4"/>
                <c:pt idx="0">
                  <c:v>1.423</c:v>
                </c:pt>
                <c:pt idx="1">
                  <c:v>1.2267</c:v>
                </c:pt>
                <c:pt idx="2">
                  <c:v>1.0456</c:v>
                </c:pt>
                <c:pt idx="3">
                  <c:v>0.8792</c:v>
                </c:pt>
              </c:numCache>
            </c:numRef>
          </c:xVal>
          <c:yVal>
            <c:numRef>
              <c:f>Sheet5!$K$2:$K$5</c:f>
              <c:numCache>
                <c:formatCode>General</c:formatCode>
                <c:ptCount val="4"/>
                <c:pt idx="0">
                  <c:v>21081.0</c:v>
                </c:pt>
                <c:pt idx="1">
                  <c:v>22017.0</c:v>
                </c:pt>
                <c:pt idx="2">
                  <c:v>22951.0</c:v>
                </c:pt>
                <c:pt idx="3">
                  <c:v>23884.0</c:v>
                </c:pt>
              </c:numCache>
            </c:numRef>
          </c:yVal>
          <c:smooth val="1"/>
        </c:ser>
        <c:ser>
          <c:idx val="6"/>
          <c:order val="5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Sheet5!$J$14:$J$17</c:f>
              <c:numCache>
                <c:formatCode>General</c:formatCode>
                <c:ptCount val="4"/>
                <c:pt idx="0">
                  <c:v>1.331</c:v>
                </c:pt>
                <c:pt idx="1">
                  <c:v>1.1385</c:v>
                </c:pt>
                <c:pt idx="2">
                  <c:v>0.9648</c:v>
                </c:pt>
                <c:pt idx="3">
                  <c:v>0.8064</c:v>
                </c:pt>
              </c:numCache>
            </c:numRef>
          </c:xVal>
          <c:yVal>
            <c:numRef>
              <c:f>Sheet5!$K$14:$K$17</c:f>
              <c:numCache>
                <c:formatCode>General</c:formatCode>
                <c:ptCount val="4"/>
                <c:pt idx="0">
                  <c:v>22546.0</c:v>
                </c:pt>
                <c:pt idx="1">
                  <c:v>23715.0</c:v>
                </c:pt>
                <c:pt idx="2">
                  <c:v>24881.0</c:v>
                </c:pt>
                <c:pt idx="3">
                  <c:v>26043.0</c:v>
                </c:pt>
              </c:numCache>
            </c:numRef>
          </c:yVal>
          <c:smooth val="1"/>
        </c:ser>
        <c:ser>
          <c:idx val="7"/>
          <c:order val="6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Sheet5!$J$26:$J$29</c:f>
              <c:numCache>
                <c:formatCode>General</c:formatCode>
                <c:ptCount val="4"/>
                <c:pt idx="0">
                  <c:v>1.27</c:v>
                </c:pt>
                <c:pt idx="1">
                  <c:v>1.0818</c:v>
                </c:pt>
                <c:pt idx="2">
                  <c:v>0.9128</c:v>
                </c:pt>
                <c:pt idx="3">
                  <c:v>0.7602</c:v>
                </c:pt>
              </c:numCache>
            </c:numRef>
          </c:xVal>
          <c:yVal>
            <c:numRef>
              <c:f>Sheet5!$K$26:$K$29</c:f>
              <c:numCache>
                <c:formatCode>General</c:formatCode>
                <c:ptCount val="4"/>
                <c:pt idx="0">
                  <c:v>23629.0</c:v>
                </c:pt>
                <c:pt idx="1">
                  <c:v>24965.0</c:v>
                </c:pt>
                <c:pt idx="2">
                  <c:v>26296.0</c:v>
                </c:pt>
                <c:pt idx="3">
                  <c:v>27621.0</c:v>
                </c:pt>
              </c:numCache>
            </c:numRef>
          </c:yVal>
          <c:smooth val="1"/>
        </c:ser>
        <c:ser>
          <c:idx val="8"/>
          <c:order val="7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Sheet5!$J$38:$J$41</c:f>
              <c:numCache>
                <c:formatCode>General</c:formatCode>
                <c:ptCount val="4"/>
                <c:pt idx="0">
                  <c:v>1.225</c:v>
                </c:pt>
                <c:pt idx="1">
                  <c:v>1.0404</c:v>
                </c:pt>
                <c:pt idx="2">
                  <c:v>0.8752</c:v>
                </c:pt>
                <c:pt idx="3">
                  <c:v>0.7273</c:v>
                </c:pt>
              </c:numCache>
            </c:numRef>
          </c:xVal>
          <c:yVal>
            <c:numRef>
              <c:f>Sheet5!$K$38:$K$41</c:f>
              <c:numCache>
                <c:formatCode>General</c:formatCode>
                <c:ptCount val="4"/>
                <c:pt idx="0">
                  <c:v>24496.0</c:v>
                </c:pt>
                <c:pt idx="1">
                  <c:v>25966.0</c:v>
                </c:pt>
                <c:pt idx="2">
                  <c:v>27427.0</c:v>
                </c:pt>
                <c:pt idx="3">
                  <c:v>28879.0</c:v>
                </c:pt>
              </c:numCache>
            </c:numRef>
          </c:yVal>
          <c:smooth val="1"/>
        </c:ser>
        <c:ser>
          <c:idx val="9"/>
          <c:order val="8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Sheet5!$J$50:$J$53</c:f>
              <c:numCache>
                <c:formatCode>General</c:formatCode>
                <c:ptCount val="4"/>
                <c:pt idx="0">
                  <c:v>1.189</c:v>
                </c:pt>
                <c:pt idx="1">
                  <c:v>1.0071</c:v>
                </c:pt>
                <c:pt idx="2">
                  <c:v>0.8456</c:v>
                </c:pt>
                <c:pt idx="3">
                  <c:v>0.7014</c:v>
                </c:pt>
              </c:numCache>
            </c:numRef>
          </c:xVal>
          <c:yVal>
            <c:numRef>
              <c:f>Sheet5!$K$50:$K$53</c:f>
              <c:numCache>
                <c:formatCode>General</c:formatCode>
                <c:ptCount val="4"/>
                <c:pt idx="0">
                  <c:v>25224.0</c:v>
                </c:pt>
                <c:pt idx="1">
                  <c:v>26805.0</c:v>
                </c:pt>
                <c:pt idx="2">
                  <c:v>28375.0</c:v>
                </c:pt>
                <c:pt idx="3">
                  <c:v>29934.0</c:v>
                </c:pt>
              </c:numCache>
            </c:numRef>
          </c:yVal>
          <c:smooth val="1"/>
        </c:ser>
        <c:ser>
          <c:idx val="10"/>
          <c:order val="9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Sheet5!$J$62:$J$65</c:f>
              <c:numCache>
                <c:formatCode>General</c:formatCode>
                <c:ptCount val="4"/>
                <c:pt idx="0">
                  <c:v>1.161</c:v>
                </c:pt>
                <c:pt idx="1">
                  <c:v>0.981</c:v>
                </c:pt>
                <c:pt idx="2">
                  <c:v>0.8224</c:v>
                </c:pt>
                <c:pt idx="3">
                  <c:v>0.6811</c:v>
                </c:pt>
              </c:numCache>
            </c:numRef>
          </c:xVal>
          <c:yVal>
            <c:numRef>
              <c:f>Sheet5!$K$62:$K$65</c:f>
              <c:numCache>
                <c:formatCode>General</c:formatCode>
                <c:ptCount val="4"/>
                <c:pt idx="0">
                  <c:v>25852.0</c:v>
                </c:pt>
                <c:pt idx="1">
                  <c:v>27530.0</c:v>
                </c:pt>
                <c:pt idx="2">
                  <c:v>29194.0</c:v>
                </c:pt>
                <c:pt idx="3">
                  <c:v>30844.0</c:v>
                </c:pt>
              </c:numCache>
            </c:numRef>
          </c:yVal>
          <c:smooth val="1"/>
        </c:ser>
        <c:ser>
          <c:idx val="11"/>
          <c:order val="10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Sheet5!$J$74:$J$77</c:f>
              <c:numCache>
                <c:formatCode>General</c:formatCode>
                <c:ptCount val="4"/>
                <c:pt idx="0">
                  <c:v>1.136</c:v>
                </c:pt>
                <c:pt idx="1">
                  <c:v>0.9585</c:v>
                </c:pt>
                <c:pt idx="2">
                  <c:v>0.8024</c:v>
                </c:pt>
                <c:pt idx="3">
                  <c:v>0.6636</c:v>
                </c:pt>
              </c:numCache>
            </c:numRef>
          </c:xVal>
          <c:yVal>
            <c:numRef>
              <c:f>Sheet5!$K$74:$K$77</c:f>
              <c:numCache>
                <c:formatCode>General</c:formatCode>
                <c:ptCount val="4"/>
                <c:pt idx="0">
                  <c:v>26407.0</c:v>
                </c:pt>
                <c:pt idx="1">
                  <c:v>28170.0</c:v>
                </c:pt>
                <c:pt idx="2">
                  <c:v>29917.0</c:v>
                </c:pt>
                <c:pt idx="3">
                  <c:v>31646.0</c:v>
                </c:pt>
              </c:numCache>
            </c:numRef>
          </c:yVal>
          <c:smooth val="1"/>
        </c:ser>
        <c:ser>
          <c:idx val="12"/>
          <c:order val="11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Sheet5!$J$86:$J$89</c:f>
              <c:numCache>
                <c:formatCode>General</c:formatCode>
                <c:ptCount val="4"/>
                <c:pt idx="0">
                  <c:v>1.115</c:v>
                </c:pt>
                <c:pt idx="1">
                  <c:v>0.9396</c:v>
                </c:pt>
                <c:pt idx="2">
                  <c:v>0.7856</c:v>
                </c:pt>
                <c:pt idx="3">
                  <c:v>0.6489</c:v>
                </c:pt>
              </c:numCache>
            </c:numRef>
          </c:xVal>
          <c:yVal>
            <c:numRef>
              <c:f>Sheet5!$K$86:$K$89</c:f>
              <c:numCache>
                <c:formatCode>General</c:formatCode>
                <c:ptCount val="4"/>
                <c:pt idx="0">
                  <c:v>26906.0</c:v>
                </c:pt>
                <c:pt idx="1">
                  <c:v>28745.0</c:v>
                </c:pt>
                <c:pt idx="2">
                  <c:v>30566.0</c:v>
                </c:pt>
                <c:pt idx="3">
                  <c:v>32366.0</c:v>
                </c:pt>
              </c:numCache>
            </c:numRef>
          </c:yVal>
          <c:smooth val="1"/>
        </c:ser>
        <c:ser>
          <c:idx val="13"/>
          <c:order val="12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Sheet5!$J$98:$J$101</c:f>
              <c:numCache>
                <c:formatCode>General</c:formatCode>
                <c:ptCount val="4"/>
                <c:pt idx="0">
                  <c:v>1.097</c:v>
                </c:pt>
                <c:pt idx="1">
                  <c:v>0.9225</c:v>
                </c:pt>
                <c:pt idx="2">
                  <c:v>0.7704</c:v>
                </c:pt>
                <c:pt idx="3">
                  <c:v>0.6363</c:v>
                </c:pt>
              </c:numCache>
            </c:numRef>
          </c:xVal>
          <c:yVal>
            <c:numRef>
              <c:f>Sheet5!$K$98:$K$101</c:f>
              <c:numCache>
                <c:formatCode>General</c:formatCode>
                <c:ptCount val="4"/>
                <c:pt idx="0">
                  <c:v>27361.0</c:v>
                </c:pt>
                <c:pt idx="1">
                  <c:v>29270.0</c:v>
                </c:pt>
                <c:pt idx="2">
                  <c:v>31157.0</c:v>
                </c:pt>
                <c:pt idx="3">
                  <c:v>33020.0</c:v>
                </c:pt>
              </c:numCache>
            </c:numRef>
          </c:yVal>
          <c:smooth val="1"/>
        </c:ser>
        <c:ser>
          <c:idx val="14"/>
          <c:order val="13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Sheet5!$J$110:$J$113</c:f>
              <c:numCache>
                <c:formatCode>General</c:formatCode>
                <c:ptCount val="4"/>
                <c:pt idx="0">
                  <c:v>1.08</c:v>
                </c:pt>
                <c:pt idx="1">
                  <c:v>0.9072</c:v>
                </c:pt>
                <c:pt idx="2">
                  <c:v>0.7568</c:v>
                </c:pt>
                <c:pt idx="3">
                  <c:v>0.6244</c:v>
                </c:pt>
              </c:numCache>
            </c:numRef>
          </c:xVal>
          <c:yVal>
            <c:numRef>
              <c:f>Sheet5!$K$110:$K$113</c:f>
              <c:numCache>
                <c:formatCode>General</c:formatCode>
                <c:ptCount val="4"/>
                <c:pt idx="0">
                  <c:v>27779.0</c:v>
                </c:pt>
                <c:pt idx="1">
                  <c:v>29753.0</c:v>
                </c:pt>
                <c:pt idx="2">
                  <c:v>31701.0</c:v>
                </c:pt>
                <c:pt idx="3">
                  <c:v>33622.0</c:v>
                </c:pt>
              </c:numCache>
            </c:numRef>
          </c:yVal>
          <c:smooth val="1"/>
        </c:ser>
        <c:ser>
          <c:idx val="0"/>
          <c:order val="14"/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Sheet5!$J$122:$J$125</c:f>
              <c:numCache>
                <c:formatCode>General</c:formatCode>
                <c:ptCount val="4"/>
                <c:pt idx="0">
                  <c:v>1.065</c:v>
                </c:pt>
                <c:pt idx="1">
                  <c:v>0.8937</c:v>
                </c:pt>
                <c:pt idx="2">
                  <c:v>0.7456</c:v>
                </c:pt>
                <c:pt idx="3">
                  <c:v>0.6146</c:v>
                </c:pt>
              </c:numCache>
            </c:numRef>
          </c:xVal>
          <c:yVal>
            <c:numRef>
              <c:f>Sheet5!$K$122:$K$125</c:f>
              <c:numCache>
                <c:formatCode>General</c:formatCode>
                <c:ptCount val="4"/>
                <c:pt idx="0">
                  <c:v>28168.0</c:v>
                </c:pt>
                <c:pt idx="1">
                  <c:v>30201.0</c:v>
                </c:pt>
                <c:pt idx="2">
                  <c:v>32206.0</c:v>
                </c:pt>
                <c:pt idx="3">
                  <c:v>34178.0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9318096"/>
        <c:axId val="-2082146896"/>
      </c:scatterChart>
      <c:valAx>
        <c:axId val="-2079318096"/>
        <c:scaling>
          <c:orientation val="minMax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SFC [(lbm/hr)/lbf]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2146896"/>
        <c:crosses val="autoZero"/>
        <c:crossBetween val="midCat"/>
      </c:valAx>
      <c:valAx>
        <c:axId val="-2082146896"/>
        <c:scaling>
          <c:orientation val="minMax"/>
          <c:min val="2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Thrust</a:t>
                </a:r>
                <a:r>
                  <a:rPr lang="en-US" baseline="0"/>
                  <a:t> [lbf]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9318096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Reactor Power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'Tt4'!$A$2:$A$7</c:f>
              <c:numCache>
                <c:formatCode>General</c:formatCode>
                <c:ptCount val="6"/>
                <c:pt idx="0">
                  <c:v>750.0</c:v>
                </c:pt>
                <c:pt idx="1">
                  <c:v>800.0</c:v>
                </c:pt>
                <c:pt idx="2">
                  <c:v>850.0</c:v>
                </c:pt>
                <c:pt idx="3">
                  <c:v>900.0</c:v>
                </c:pt>
                <c:pt idx="4">
                  <c:v>950.0</c:v>
                </c:pt>
                <c:pt idx="5">
                  <c:v>1000.0</c:v>
                </c:pt>
              </c:numCache>
            </c:numRef>
          </c:xVal>
          <c:yVal>
            <c:numRef>
              <c:f>'Tt4'!$AN$2:$AN$7</c:f>
              <c:numCache>
                <c:formatCode>General</c:formatCode>
                <c:ptCount val="6"/>
                <c:pt idx="0">
                  <c:v>1050.972446</c:v>
                </c:pt>
                <c:pt idx="1">
                  <c:v>1096.811125</c:v>
                </c:pt>
                <c:pt idx="2">
                  <c:v>1142.676442</c:v>
                </c:pt>
                <c:pt idx="3">
                  <c:v>1187.959027</c:v>
                </c:pt>
                <c:pt idx="4">
                  <c:v>1233.030337</c:v>
                </c:pt>
                <c:pt idx="5">
                  <c:v>1277.686036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5881472"/>
        <c:axId val="-2095900768"/>
      </c:scatterChart>
      <c:scatterChart>
        <c:scatterStyle val="smoothMarker"/>
        <c:varyColors val="0"/>
        <c:ser>
          <c:idx val="1"/>
          <c:order val="1"/>
          <c:tx>
            <c:v>Brayton Cycle Efficiency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'Tt4'!$A$2:$A$7</c:f>
              <c:numCache>
                <c:formatCode>General</c:formatCode>
                <c:ptCount val="6"/>
                <c:pt idx="0">
                  <c:v>750.0</c:v>
                </c:pt>
                <c:pt idx="1">
                  <c:v>800.0</c:v>
                </c:pt>
                <c:pt idx="2">
                  <c:v>850.0</c:v>
                </c:pt>
                <c:pt idx="3">
                  <c:v>900.0</c:v>
                </c:pt>
                <c:pt idx="4">
                  <c:v>950.0</c:v>
                </c:pt>
                <c:pt idx="5">
                  <c:v>1000.0</c:v>
                </c:pt>
              </c:numCache>
            </c:numRef>
          </c:xVal>
          <c:yVal>
            <c:numRef>
              <c:f>'Tt4'!$AP$2:$AP$7</c:f>
              <c:numCache>
                <c:formatCode>General</c:formatCode>
                <c:ptCount val="6"/>
                <c:pt idx="0">
                  <c:v>0.0899007881919134</c:v>
                </c:pt>
                <c:pt idx="1">
                  <c:v>0.127334321492051</c:v>
                </c:pt>
                <c:pt idx="2">
                  <c:v>0.161704762278937</c:v>
                </c:pt>
                <c:pt idx="3">
                  <c:v>0.193116975198468</c:v>
                </c:pt>
                <c:pt idx="4">
                  <c:v>0.22205924384863</c:v>
                </c:pt>
                <c:pt idx="5">
                  <c:v>0.248776760604223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95113680"/>
        <c:axId val="-2095761024"/>
      </c:scatterChart>
      <c:valAx>
        <c:axId val="-2095881472"/>
        <c:scaling>
          <c:orientation val="minMax"/>
          <c:max val="1000.0"/>
          <c:min val="75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effectLst/>
                  </a:rPr>
                  <a:t>Reactor Outlet Temperature (ᵒC)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5900768"/>
        <c:crosses val="autoZero"/>
        <c:crossBetween val="midCat"/>
      </c:valAx>
      <c:valAx>
        <c:axId val="-2095900768"/>
        <c:scaling>
          <c:orientation val="minMax"/>
          <c:min val="1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Reactor</a:t>
                </a:r>
                <a:r>
                  <a:rPr lang="en-US" baseline="0"/>
                  <a:t> Power (MWt)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5881472"/>
        <c:crosses val="autoZero"/>
        <c:crossBetween val="midCat"/>
        <c:majorUnit val="60.0"/>
      </c:valAx>
      <c:valAx>
        <c:axId val="-2095761024"/>
        <c:scaling>
          <c:orientation val="minMax"/>
          <c:min val="0.0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Efficiency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5113680"/>
        <c:crosses val="max"/>
        <c:crossBetween val="midCat"/>
      </c:valAx>
      <c:valAx>
        <c:axId val="-209511368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95761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61634184769546"/>
          <c:y val="0.0619695803008851"/>
          <c:w val="0.246472878390201"/>
          <c:h val="0.23065856909842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Compressor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'Tt4'!$A$2:$A$7</c:f>
              <c:numCache>
                <c:formatCode>General</c:formatCode>
                <c:ptCount val="6"/>
                <c:pt idx="0">
                  <c:v>750.0</c:v>
                </c:pt>
                <c:pt idx="1">
                  <c:v>800.0</c:v>
                </c:pt>
                <c:pt idx="2">
                  <c:v>850.0</c:v>
                </c:pt>
                <c:pt idx="3">
                  <c:v>900.0</c:v>
                </c:pt>
                <c:pt idx="4">
                  <c:v>950.0</c:v>
                </c:pt>
                <c:pt idx="5">
                  <c:v>1000.0</c:v>
                </c:pt>
              </c:numCache>
            </c:numRef>
          </c:xVal>
          <c:yVal>
            <c:numRef>
              <c:f>'Tt4'!$Z$2:$Z$7</c:f>
              <c:numCache>
                <c:formatCode>General</c:formatCode>
                <c:ptCount val="6"/>
                <c:pt idx="0">
                  <c:v>1.556112</c:v>
                </c:pt>
                <c:pt idx="1">
                  <c:v>1.769652</c:v>
                </c:pt>
                <c:pt idx="2">
                  <c:v>1.99998</c:v>
                </c:pt>
                <c:pt idx="3">
                  <c:v>2.247609</c:v>
                </c:pt>
                <c:pt idx="4">
                  <c:v>2.514394</c:v>
                </c:pt>
                <c:pt idx="5">
                  <c:v>2.80014</c:v>
                </c:pt>
              </c:numCache>
            </c:numRef>
          </c:yVal>
          <c:smooth val="1"/>
        </c:ser>
        <c:ser>
          <c:idx val="1"/>
          <c:order val="1"/>
          <c:tx>
            <c:v>Turbine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'Tt4'!$A$2:$A$7</c:f>
              <c:numCache>
                <c:formatCode>General</c:formatCode>
                <c:ptCount val="6"/>
                <c:pt idx="0">
                  <c:v>750.0</c:v>
                </c:pt>
                <c:pt idx="1">
                  <c:v>800.0</c:v>
                </c:pt>
                <c:pt idx="2">
                  <c:v>850.0</c:v>
                </c:pt>
                <c:pt idx="3">
                  <c:v>900.0</c:v>
                </c:pt>
                <c:pt idx="4">
                  <c:v>950.0</c:v>
                </c:pt>
                <c:pt idx="5">
                  <c:v>1000.0</c:v>
                </c:pt>
              </c:numCache>
            </c:numRef>
          </c:xVal>
          <c:yVal>
            <c:numRef>
              <c:f>'Tt4'!$AA$2:$AA$7</c:f>
              <c:numCache>
                <c:formatCode>General</c:formatCode>
                <c:ptCount val="6"/>
                <c:pt idx="0">
                  <c:v>1.4207</c:v>
                </c:pt>
                <c:pt idx="1">
                  <c:v>1.615658</c:v>
                </c:pt>
                <c:pt idx="2">
                  <c:v>1.825943</c:v>
                </c:pt>
                <c:pt idx="3">
                  <c:v>2.052023</c:v>
                </c:pt>
                <c:pt idx="4">
                  <c:v>2.295592</c:v>
                </c:pt>
                <c:pt idx="5">
                  <c:v>2.556473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6974672"/>
        <c:axId val="-2037552768"/>
      </c:scatterChart>
      <c:valAx>
        <c:axId val="-2086974672"/>
        <c:scaling>
          <c:orientation val="minMax"/>
          <c:max val="1000.0"/>
          <c:min val="75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Reactor Outlet Temperature</a:t>
                </a:r>
                <a:r>
                  <a:rPr lang="en-US" baseline="0"/>
                  <a:t> (ᵒC)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37552768"/>
        <c:crosses val="autoZero"/>
        <c:crossBetween val="midCat"/>
      </c:valAx>
      <c:valAx>
        <c:axId val="-2037552768"/>
        <c:scaling>
          <c:orientation val="minMax"/>
          <c:min val="1.4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Pressure Ratio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697467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57295370147308"/>
          <c:y val="0.0747211895910781"/>
          <c:w val="0.28382218193795"/>
          <c:h val="0.156251093613298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smoothMarker"/>
        <c:varyColors val="0"/>
        <c:ser>
          <c:idx val="0"/>
          <c:order val="0"/>
          <c:tx>
            <c:v>Reactor Power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'Tt4'!$A$2:$A$7</c:f>
              <c:numCache>
                <c:formatCode>General</c:formatCode>
                <c:ptCount val="6"/>
                <c:pt idx="0">
                  <c:v>750.0</c:v>
                </c:pt>
                <c:pt idx="1">
                  <c:v>800.0</c:v>
                </c:pt>
                <c:pt idx="2">
                  <c:v>850.0</c:v>
                </c:pt>
                <c:pt idx="3">
                  <c:v>900.0</c:v>
                </c:pt>
                <c:pt idx="4">
                  <c:v>950.0</c:v>
                </c:pt>
                <c:pt idx="5">
                  <c:v>1000.0</c:v>
                </c:pt>
              </c:numCache>
            </c:numRef>
          </c:xVal>
          <c:yVal>
            <c:numRef>
              <c:f>'Tt4'!$AN$2:$AN$7</c:f>
              <c:numCache>
                <c:formatCode>General</c:formatCode>
                <c:ptCount val="6"/>
                <c:pt idx="0">
                  <c:v>1050.972446</c:v>
                </c:pt>
                <c:pt idx="1">
                  <c:v>1096.811125</c:v>
                </c:pt>
                <c:pt idx="2">
                  <c:v>1142.676442</c:v>
                </c:pt>
                <c:pt idx="3">
                  <c:v>1187.959027</c:v>
                </c:pt>
                <c:pt idx="4">
                  <c:v>1233.030337</c:v>
                </c:pt>
                <c:pt idx="5">
                  <c:v>1277.686036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9520784"/>
        <c:axId val="-2079817888"/>
      </c:scatterChart>
      <c:scatterChart>
        <c:scatterStyle val="smoothMarker"/>
        <c:varyColors val="0"/>
        <c:ser>
          <c:idx val="1"/>
          <c:order val="1"/>
          <c:tx>
            <c:v>Combined Cycle Efficiency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'Tt4'!$A$2:$A$7</c:f>
              <c:numCache>
                <c:formatCode>General</c:formatCode>
                <c:ptCount val="6"/>
                <c:pt idx="0">
                  <c:v>750.0</c:v>
                </c:pt>
                <c:pt idx="1">
                  <c:v>800.0</c:v>
                </c:pt>
                <c:pt idx="2">
                  <c:v>850.0</c:v>
                </c:pt>
                <c:pt idx="3">
                  <c:v>900.0</c:v>
                </c:pt>
                <c:pt idx="4">
                  <c:v>950.0</c:v>
                </c:pt>
                <c:pt idx="5">
                  <c:v>1000.0</c:v>
                </c:pt>
              </c:numCache>
            </c:numRef>
          </c:xVal>
          <c:yVal>
            <c:numRef>
              <c:f>'Tt4'!$AO$2:$AO$7</c:f>
              <c:numCache>
                <c:formatCode>General</c:formatCode>
                <c:ptCount val="6"/>
                <c:pt idx="0">
                  <c:v>0.3753507</c:v>
                </c:pt>
                <c:pt idx="1">
                  <c:v>0.4008545</c:v>
                </c:pt>
                <c:pt idx="2">
                  <c:v>0.4242463</c:v>
                </c:pt>
                <c:pt idx="3">
                  <c:v>0.4456509</c:v>
                </c:pt>
                <c:pt idx="4">
                  <c:v>0.4653623</c:v>
                </c:pt>
                <c:pt idx="5">
                  <c:v>0.4835762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9597920"/>
        <c:axId val="-2079824192"/>
      </c:scatterChart>
      <c:valAx>
        <c:axId val="-2089520784"/>
        <c:scaling>
          <c:orientation val="minMax"/>
          <c:max val="1000.0"/>
          <c:min val="75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effectLst/>
                  </a:rPr>
                  <a:t>Reactor Outlet Temperature (ᵒC)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9817888"/>
        <c:crosses val="autoZero"/>
        <c:crossBetween val="midCat"/>
      </c:valAx>
      <c:valAx>
        <c:axId val="-2079817888"/>
        <c:scaling>
          <c:orientation val="minMax"/>
          <c:min val="1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Reactor</a:t>
                </a:r>
                <a:r>
                  <a:rPr lang="en-US" baseline="0"/>
                  <a:t> Power (MWt)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9520784"/>
        <c:crosses val="autoZero"/>
        <c:crossBetween val="midCat"/>
        <c:majorUnit val="60.0"/>
      </c:valAx>
      <c:valAx>
        <c:axId val="-2079824192"/>
        <c:scaling>
          <c:orientation val="minMax"/>
          <c:max val="0.55"/>
          <c:min val="0.35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Efficiency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9597920"/>
        <c:crosses val="max"/>
        <c:crossBetween val="midCat"/>
        <c:majorUnit val="0.04"/>
      </c:valAx>
      <c:valAx>
        <c:axId val="-208959792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7982419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0.155759253259711"/>
          <c:y val="0.0567119567467316"/>
          <c:w val="0.246472878390201"/>
          <c:h val="0.256946631671041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4063258778323"/>
          <c:y val="0.0403994724134147"/>
          <c:w val="0.81155423001726"/>
          <c:h val="0.794802566345873"/>
        </c:manualLayout>
      </c:layout>
      <c:scatterChart>
        <c:scatterStyle val="smoothMarker"/>
        <c:varyColors val="0"/>
        <c:ser>
          <c:idx val="0"/>
          <c:order val="0"/>
          <c:tx>
            <c:v>Compressor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'Tt5'!$A$2:$A$24</c:f>
              <c:numCache>
                <c:formatCode>General</c:formatCode>
                <c:ptCount val="23"/>
                <c:pt idx="0">
                  <c:v>580.0</c:v>
                </c:pt>
                <c:pt idx="1">
                  <c:v>590.0</c:v>
                </c:pt>
                <c:pt idx="2">
                  <c:v>600.0</c:v>
                </c:pt>
                <c:pt idx="3">
                  <c:v>610.0</c:v>
                </c:pt>
                <c:pt idx="4">
                  <c:v>620.0</c:v>
                </c:pt>
                <c:pt idx="5">
                  <c:v>630.0</c:v>
                </c:pt>
                <c:pt idx="6">
                  <c:v>640.0</c:v>
                </c:pt>
                <c:pt idx="7">
                  <c:v>650.0</c:v>
                </c:pt>
                <c:pt idx="8">
                  <c:v>660.0</c:v>
                </c:pt>
                <c:pt idx="9">
                  <c:v>670.0</c:v>
                </c:pt>
                <c:pt idx="10">
                  <c:v>680.0</c:v>
                </c:pt>
                <c:pt idx="11">
                  <c:v>690.0</c:v>
                </c:pt>
                <c:pt idx="12">
                  <c:v>700.0</c:v>
                </c:pt>
                <c:pt idx="13">
                  <c:v>710.0</c:v>
                </c:pt>
                <c:pt idx="14">
                  <c:v>720.0</c:v>
                </c:pt>
                <c:pt idx="15">
                  <c:v>730.0</c:v>
                </c:pt>
                <c:pt idx="16">
                  <c:v>740.0</c:v>
                </c:pt>
                <c:pt idx="17">
                  <c:v>750.0</c:v>
                </c:pt>
                <c:pt idx="18">
                  <c:v>760.0</c:v>
                </c:pt>
                <c:pt idx="19">
                  <c:v>770.0</c:v>
                </c:pt>
                <c:pt idx="20">
                  <c:v>780.0</c:v>
                </c:pt>
                <c:pt idx="21">
                  <c:v>790.0</c:v>
                </c:pt>
                <c:pt idx="22">
                  <c:v>800.0</c:v>
                </c:pt>
              </c:numCache>
            </c:numRef>
          </c:xVal>
          <c:yVal>
            <c:numRef>
              <c:f>'Tt5'!$Z$2:$Z$24</c:f>
              <c:numCache>
                <c:formatCode>General</c:formatCode>
                <c:ptCount val="23"/>
                <c:pt idx="0">
                  <c:v>2.581102</c:v>
                </c:pt>
                <c:pt idx="1">
                  <c:v>2.500835</c:v>
                </c:pt>
                <c:pt idx="2">
                  <c:v>2.426479</c:v>
                </c:pt>
                <c:pt idx="3">
                  <c:v>2.353838999999999</c:v>
                </c:pt>
                <c:pt idx="4">
                  <c:v>2.281723</c:v>
                </c:pt>
                <c:pt idx="5">
                  <c:v>2.214805</c:v>
                </c:pt>
                <c:pt idx="6">
                  <c:v>2.152382</c:v>
                </c:pt>
                <c:pt idx="7">
                  <c:v>2.088202</c:v>
                </c:pt>
                <c:pt idx="8">
                  <c:v>2.028058999999999</c:v>
                </c:pt>
                <c:pt idx="9">
                  <c:v>1.97218</c:v>
                </c:pt>
                <c:pt idx="10">
                  <c:v>1.916557</c:v>
                </c:pt>
                <c:pt idx="11">
                  <c:v>1.862657</c:v>
                </c:pt>
                <c:pt idx="12">
                  <c:v>1.812472</c:v>
                </c:pt>
                <c:pt idx="13">
                  <c:v>1.76326</c:v>
                </c:pt>
                <c:pt idx="14">
                  <c:v>1.715034</c:v>
                </c:pt>
                <c:pt idx="15">
                  <c:v>1.670022</c:v>
                </c:pt>
                <c:pt idx="16">
                  <c:v>1.625962</c:v>
                </c:pt>
                <c:pt idx="17">
                  <c:v>1.58302</c:v>
                </c:pt>
                <c:pt idx="18">
                  <c:v>1.542898</c:v>
                </c:pt>
                <c:pt idx="19">
                  <c:v>1.502879</c:v>
                </c:pt>
                <c:pt idx="20">
                  <c:v>1.464673</c:v>
                </c:pt>
                <c:pt idx="21">
                  <c:v>1.428524</c:v>
                </c:pt>
                <c:pt idx="22">
                  <c:v>1.392331</c:v>
                </c:pt>
              </c:numCache>
            </c:numRef>
          </c:yVal>
          <c:smooth val="1"/>
        </c:ser>
        <c:ser>
          <c:idx val="1"/>
          <c:order val="1"/>
          <c:tx>
            <c:v>Turbine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'Tt5'!$A$2:$A$24</c:f>
              <c:numCache>
                <c:formatCode>General</c:formatCode>
                <c:ptCount val="23"/>
                <c:pt idx="0">
                  <c:v>580.0</c:v>
                </c:pt>
                <c:pt idx="1">
                  <c:v>590.0</c:v>
                </c:pt>
                <c:pt idx="2">
                  <c:v>600.0</c:v>
                </c:pt>
                <c:pt idx="3">
                  <c:v>610.0</c:v>
                </c:pt>
                <c:pt idx="4">
                  <c:v>620.0</c:v>
                </c:pt>
                <c:pt idx="5">
                  <c:v>630.0</c:v>
                </c:pt>
                <c:pt idx="6">
                  <c:v>640.0</c:v>
                </c:pt>
                <c:pt idx="7">
                  <c:v>650.0</c:v>
                </c:pt>
                <c:pt idx="8">
                  <c:v>660.0</c:v>
                </c:pt>
                <c:pt idx="9">
                  <c:v>670.0</c:v>
                </c:pt>
                <c:pt idx="10">
                  <c:v>680.0</c:v>
                </c:pt>
                <c:pt idx="11">
                  <c:v>690.0</c:v>
                </c:pt>
                <c:pt idx="12">
                  <c:v>700.0</c:v>
                </c:pt>
                <c:pt idx="13">
                  <c:v>710.0</c:v>
                </c:pt>
                <c:pt idx="14">
                  <c:v>720.0</c:v>
                </c:pt>
                <c:pt idx="15">
                  <c:v>730.0</c:v>
                </c:pt>
                <c:pt idx="16">
                  <c:v>740.0</c:v>
                </c:pt>
                <c:pt idx="17">
                  <c:v>750.0</c:v>
                </c:pt>
                <c:pt idx="18">
                  <c:v>760.0</c:v>
                </c:pt>
                <c:pt idx="19">
                  <c:v>770.0</c:v>
                </c:pt>
                <c:pt idx="20">
                  <c:v>780.0</c:v>
                </c:pt>
                <c:pt idx="21">
                  <c:v>790.0</c:v>
                </c:pt>
                <c:pt idx="22">
                  <c:v>800.0</c:v>
                </c:pt>
              </c:numCache>
            </c:numRef>
          </c:xVal>
          <c:yVal>
            <c:numRef>
              <c:f>'Tt5'!$AA$2:$AA$24</c:f>
              <c:numCache>
                <c:formatCode>General</c:formatCode>
                <c:ptCount val="23"/>
                <c:pt idx="0">
                  <c:v>2.356494999999999</c:v>
                </c:pt>
                <c:pt idx="1">
                  <c:v>2.283213</c:v>
                </c:pt>
                <c:pt idx="2">
                  <c:v>2.215327</c:v>
                </c:pt>
                <c:pt idx="3">
                  <c:v>2.149008999999999</c:v>
                </c:pt>
                <c:pt idx="4">
                  <c:v>2.083168</c:v>
                </c:pt>
                <c:pt idx="5">
                  <c:v>2.022072999999999</c:v>
                </c:pt>
                <c:pt idx="6">
                  <c:v>1.965082</c:v>
                </c:pt>
                <c:pt idx="7">
                  <c:v>1.906487</c:v>
                </c:pt>
                <c:pt idx="8">
                  <c:v>1.851577</c:v>
                </c:pt>
                <c:pt idx="9">
                  <c:v>1.800561</c:v>
                </c:pt>
                <c:pt idx="10">
                  <c:v>1.749779</c:v>
                </c:pt>
                <c:pt idx="11">
                  <c:v>1.700569</c:v>
                </c:pt>
                <c:pt idx="12">
                  <c:v>1.654751</c:v>
                </c:pt>
                <c:pt idx="13">
                  <c:v>1.609821</c:v>
                </c:pt>
                <c:pt idx="14">
                  <c:v>1.565793</c:v>
                </c:pt>
                <c:pt idx="15">
                  <c:v>1.524697</c:v>
                </c:pt>
                <c:pt idx="16">
                  <c:v>1.484472</c:v>
                </c:pt>
                <c:pt idx="17">
                  <c:v>1.445266</c:v>
                </c:pt>
                <c:pt idx="18">
                  <c:v>1.408635</c:v>
                </c:pt>
                <c:pt idx="19">
                  <c:v>1.372098</c:v>
                </c:pt>
                <c:pt idx="20">
                  <c:v>1.337217</c:v>
                </c:pt>
                <c:pt idx="21">
                  <c:v>1.304214</c:v>
                </c:pt>
                <c:pt idx="22">
                  <c:v>1.27117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9751024"/>
        <c:axId val="-2079956128"/>
      </c:scatterChart>
      <c:valAx>
        <c:axId val="-2079751024"/>
        <c:scaling>
          <c:orientation val="minMax"/>
          <c:max val="800.0"/>
          <c:min val="58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Heat Exchanger Inlet Temperature</a:t>
                </a:r>
                <a:r>
                  <a:rPr lang="en-US" baseline="0"/>
                  <a:t> (ᵒC)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9956128"/>
        <c:crosses val="autoZero"/>
        <c:crossBetween val="midCat"/>
      </c:valAx>
      <c:valAx>
        <c:axId val="-2079956128"/>
        <c:scaling>
          <c:orientation val="minMax"/>
          <c:max val="2.6"/>
          <c:min val="1.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Pressure Ratio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7975102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48081576017644"/>
          <c:y val="0.0524303867923049"/>
          <c:w val="0.291499909340275"/>
          <c:h val="0.156251093613298"/>
        </c:manualLayout>
      </c:layout>
      <c:overlay val="1"/>
      <c:spPr>
        <a:solidFill>
          <a:schemeClr val="bg1"/>
        </a:solidFill>
        <a:ln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0.157967719847838"/>
          <c:y val="0.0319236889820212"/>
          <c:w val="0.685756229645606"/>
          <c:h val="0.801322480014276"/>
        </c:manualLayout>
      </c:layout>
      <c:scatterChart>
        <c:scatterStyle val="smoothMarker"/>
        <c:varyColors val="0"/>
        <c:ser>
          <c:idx val="0"/>
          <c:order val="0"/>
          <c:tx>
            <c:v>Reactor Power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'Tt5'!$A$2:$A$24</c:f>
              <c:numCache>
                <c:formatCode>General</c:formatCode>
                <c:ptCount val="23"/>
                <c:pt idx="0">
                  <c:v>580.0</c:v>
                </c:pt>
                <c:pt idx="1">
                  <c:v>590.0</c:v>
                </c:pt>
                <c:pt idx="2">
                  <c:v>600.0</c:v>
                </c:pt>
                <c:pt idx="3">
                  <c:v>610.0</c:v>
                </c:pt>
                <c:pt idx="4">
                  <c:v>620.0</c:v>
                </c:pt>
                <c:pt idx="5">
                  <c:v>630.0</c:v>
                </c:pt>
                <c:pt idx="6">
                  <c:v>640.0</c:v>
                </c:pt>
                <c:pt idx="7">
                  <c:v>650.0</c:v>
                </c:pt>
                <c:pt idx="8">
                  <c:v>660.0</c:v>
                </c:pt>
                <c:pt idx="9">
                  <c:v>670.0</c:v>
                </c:pt>
                <c:pt idx="10">
                  <c:v>680.0</c:v>
                </c:pt>
                <c:pt idx="11">
                  <c:v>690.0</c:v>
                </c:pt>
                <c:pt idx="12">
                  <c:v>700.0</c:v>
                </c:pt>
                <c:pt idx="13">
                  <c:v>710.0</c:v>
                </c:pt>
                <c:pt idx="14">
                  <c:v>720.0</c:v>
                </c:pt>
                <c:pt idx="15">
                  <c:v>730.0</c:v>
                </c:pt>
                <c:pt idx="16">
                  <c:v>740.0</c:v>
                </c:pt>
                <c:pt idx="17">
                  <c:v>750.0</c:v>
                </c:pt>
                <c:pt idx="18">
                  <c:v>760.0</c:v>
                </c:pt>
                <c:pt idx="19">
                  <c:v>770.0</c:v>
                </c:pt>
                <c:pt idx="20">
                  <c:v>780.0</c:v>
                </c:pt>
                <c:pt idx="21">
                  <c:v>790.0</c:v>
                </c:pt>
                <c:pt idx="22">
                  <c:v>800.0</c:v>
                </c:pt>
              </c:numCache>
            </c:numRef>
          </c:xVal>
          <c:yVal>
            <c:numRef>
              <c:f>'Tt5'!$AN$2:$AN$24</c:f>
              <c:numCache>
                <c:formatCode>General</c:formatCode>
                <c:ptCount val="23"/>
                <c:pt idx="0">
                  <c:v>1363.411248</c:v>
                </c:pt>
                <c:pt idx="1">
                  <c:v>1319.891933</c:v>
                </c:pt>
                <c:pt idx="2">
                  <c:v>1278.261717</c:v>
                </c:pt>
                <c:pt idx="3">
                  <c:v>1239.789856</c:v>
                </c:pt>
                <c:pt idx="4">
                  <c:v>1204.689687</c:v>
                </c:pt>
                <c:pt idx="5">
                  <c:v>1171.620477</c:v>
                </c:pt>
                <c:pt idx="6">
                  <c:v>1139.849471</c:v>
                </c:pt>
                <c:pt idx="7">
                  <c:v>1110.729518</c:v>
                </c:pt>
                <c:pt idx="8">
                  <c:v>1083.220858</c:v>
                </c:pt>
                <c:pt idx="9">
                  <c:v>1056.708954</c:v>
                </c:pt>
                <c:pt idx="10">
                  <c:v>1031.861423</c:v>
                </c:pt>
                <c:pt idx="11">
                  <c:v>1008.52017</c:v>
                </c:pt>
                <c:pt idx="12">
                  <c:v>986.240892</c:v>
                </c:pt>
                <c:pt idx="13">
                  <c:v>964.893686</c:v>
                </c:pt>
                <c:pt idx="14">
                  <c:v>956.633879</c:v>
                </c:pt>
                <c:pt idx="15">
                  <c:v>948.3637199999998</c:v>
                </c:pt>
                <c:pt idx="16">
                  <c:v>940.104549</c:v>
                </c:pt>
                <c:pt idx="17">
                  <c:v>932.1266269999999</c:v>
                </c:pt>
                <c:pt idx="18">
                  <c:v>924.24327</c:v>
                </c:pt>
                <c:pt idx="19">
                  <c:v>916.4345269999999</c:v>
                </c:pt>
                <c:pt idx="20">
                  <c:v>908.765942</c:v>
                </c:pt>
                <c:pt idx="21">
                  <c:v>901.21978</c:v>
                </c:pt>
                <c:pt idx="22">
                  <c:v>893.691173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8939056"/>
        <c:axId val="-2089615808"/>
      </c:scatterChart>
      <c:scatterChart>
        <c:scatterStyle val="smoothMarker"/>
        <c:varyColors val="0"/>
        <c:ser>
          <c:idx val="1"/>
          <c:order val="1"/>
          <c:tx>
            <c:v>Helium Mass Flow Rate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xVal>
            <c:numRef>
              <c:f>'Tt5'!$A$2:$A$24</c:f>
              <c:numCache>
                <c:formatCode>General</c:formatCode>
                <c:ptCount val="23"/>
                <c:pt idx="0">
                  <c:v>580.0</c:v>
                </c:pt>
                <c:pt idx="1">
                  <c:v>590.0</c:v>
                </c:pt>
                <c:pt idx="2">
                  <c:v>600.0</c:v>
                </c:pt>
                <c:pt idx="3">
                  <c:v>610.0</c:v>
                </c:pt>
                <c:pt idx="4">
                  <c:v>620.0</c:v>
                </c:pt>
                <c:pt idx="5">
                  <c:v>630.0</c:v>
                </c:pt>
                <c:pt idx="6">
                  <c:v>640.0</c:v>
                </c:pt>
                <c:pt idx="7">
                  <c:v>650.0</c:v>
                </c:pt>
                <c:pt idx="8">
                  <c:v>660.0</c:v>
                </c:pt>
                <c:pt idx="9">
                  <c:v>670.0</c:v>
                </c:pt>
                <c:pt idx="10">
                  <c:v>680.0</c:v>
                </c:pt>
                <c:pt idx="11">
                  <c:v>690.0</c:v>
                </c:pt>
                <c:pt idx="12">
                  <c:v>700.0</c:v>
                </c:pt>
                <c:pt idx="13">
                  <c:v>710.0</c:v>
                </c:pt>
                <c:pt idx="14">
                  <c:v>720.0</c:v>
                </c:pt>
                <c:pt idx="15">
                  <c:v>730.0</c:v>
                </c:pt>
                <c:pt idx="16">
                  <c:v>740.0</c:v>
                </c:pt>
                <c:pt idx="17">
                  <c:v>750.0</c:v>
                </c:pt>
                <c:pt idx="18">
                  <c:v>760.0</c:v>
                </c:pt>
                <c:pt idx="19">
                  <c:v>770.0</c:v>
                </c:pt>
                <c:pt idx="20">
                  <c:v>780.0</c:v>
                </c:pt>
                <c:pt idx="21">
                  <c:v>790.0</c:v>
                </c:pt>
                <c:pt idx="22">
                  <c:v>800.0</c:v>
                </c:pt>
              </c:numCache>
            </c:numRef>
          </c:xVal>
          <c:yVal>
            <c:numRef>
              <c:f>'Tt5'!$C$2:$C$24</c:f>
              <c:numCache>
                <c:formatCode>General</c:formatCode>
                <c:ptCount val="23"/>
                <c:pt idx="0">
                  <c:v>364.8381305387839</c:v>
                </c:pt>
                <c:pt idx="1">
                  <c:v>350.00509743772</c:v>
                </c:pt>
                <c:pt idx="2">
                  <c:v>336.331049049248</c:v>
                </c:pt>
                <c:pt idx="3">
                  <c:v>323.6320969086079</c:v>
                </c:pt>
                <c:pt idx="4">
                  <c:v>311.9139472031599</c:v>
                </c:pt>
                <c:pt idx="5">
                  <c:v>301.02084006884</c:v>
                </c:pt>
                <c:pt idx="6">
                  <c:v>290.86279011032</c:v>
                </c:pt>
                <c:pt idx="7">
                  <c:v>281.367874419304</c:v>
                </c:pt>
                <c:pt idx="8">
                  <c:v>272.46264012168</c:v>
                </c:pt>
                <c:pt idx="9">
                  <c:v>264.068379933608</c:v>
                </c:pt>
                <c:pt idx="10">
                  <c:v>256.208426627568</c:v>
                </c:pt>
                <c:pt idx="11">
                  <c:v>248.803676480312</c:v>
                </c:pt>
                <c:pt idx="12">
                  <c:v>241.81468286356</c:v>
                </c:pt>
                <c:pt idx="13">
                  <c:v>235.207701707656</c:v>
                </c:pt>
                <c:pt idx="14">
                  <c:v>231.826166090184</c:v>
                </c:pt>
                <c:pt idx="15">
                  <c:v>228.5238521298799</c:v>
                </c:pt>
                <c:pt idx="16">
                  <c:v>225.326730690296</c:v>
                </c:pt>
                <c:pt idx="17">
                  <c:v>222.21870560572</c:v>
                </c:pt>
                <c:pt idx="18">
                  <c:v>219.195473195256</c:v>
                </c:pt>
                <c:pt idx="19">
                  <c:v>216.253646033848</c:v>
                </c:pt>
                <c:pt idx="20">
                  <c:v>213.389752328328</c:v>
                </c:pt>
                <c:pt idx="21">
                  <c:v>210.600709921056</c:v>
                </c:pt>
                <c:pt idx="22">
                  <c:v>207.871739877488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80372336"/>
        <c:axId val="-2088919200"/>
      </c:scatterChart>
      <c:valAx>
        <c:axId val="-2088939056"/>
        <c:scaling>
          <c:orientation val="minMax"/>
          <c:max val="800.0"/>
          <c:min val="58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effectLst/>
                  </a:rPr>
                  <a:t>Heat Exchanger Inlet Temperature (ᵒC)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9615808"/>
        <c:crosses val="autoZero"/>
        <c:crossBetween val="midCat"/>
      </c:valAx>
      <c:valAx>
        <c:axId val="-2089615808"/>
        <c:scaling>
          <c:orientation val="minMax"/>
          <c:max val="1600.0"/>
          <c:min val="8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Reactor</a:t>
                </a:r>
                <a:r>
                  <a:rPr lang="en-US" baseline="0"/>
                  <a:t> Power (MWt)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8939056"/>
        <c:crosses val="autoZero"/>
        <c:crossBetween val="midCat"/>
        <c:majorUnit val="200.0"/>
      </c:valAx>
      <c:valAx>
        <c:axId val="-2088919200"/>
        <c:scaling>
          <c:orientation val="minMax"/>
          <c:max val="400.0"/>
          <c:min val="200.0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00" b="0" i="0" u="none" strike="noStrike" baseline="0">
                    <a:effectLst/>
                  </a:rPr>
                  <a:t>Helium Mass Flow Rate (kg/s)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80372336"/>
        <c:crosses val="max"/>
        <c:crossBetween val="midCat"/>
        <c:majorUnit val="50.0"/>
      </c:valAx>
      <c:valAx>
        <c:axId val="-20803723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08891920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25346372663869"/>
          <c:y val="0.0561338501417973"/>
          <c:w val="0.320431977252844"/>
          <c:h val="0.213010815598515"/>
        </c:manualLayout>
      </c:layout>
      <c:overlay val="1"/>
      <c:spPr>
        <a:solidFill>
          <a:sysClr val="window" lastClr="FFFFFF"/>
        </a:solidFill>
        <a:ln>
          <a:solidFill>
            <a:sysClr val="windowText" lastClr="000000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0.73793</cdr:x>
      <cdr:y>0.53513</cdr:y>
    </cdr:from>
    <cdr:to>
      <cdr:x>0.92791</cdr:x>
      <cdr:y>0.62999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64151" y="1631076"/>
          <a:ext cx="711633" cy="28913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Fan PR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0.40892</cdr:x>
      <cdr:y>0.2919</cdr:y>
    </cdr:from>
    <cdr:to>
      <cdr:x>0.47459</cdr:x>
      <cdr:y>0.33566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H="1" flipV="1">
          <a:off x="1438275" y="894586"/>
          <a:ext cx="230977" cy="13411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0.49829</cdr:x>
      <cdr:y>0.29207</cdr:y>
    </cdr:from>
    <cdr:to>
      <cdr:x>0.80964</cdr:x>
      <cdr:y>0.38545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1866510" y="890229"/>
          <a:ext cx="1166250" cy="284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 smtClean="0"/>
            <a:t>Outer bypass ratio</a:t>
          </a:r>
          <a:endParaRPr lang="en-US" sz="1100" dirty="0"/>
        </a:p>
      </cdr:txBody>
    </cdr:sp>
  </cdr:relSizeAnchor>
  <cdr:relSizeAnchor xmlns:cdr="http://schemas.openxmlformats.org/drawingml/2006/chartDrawing">
    <cdr:from>
      <cdr:x>0.69327</cdr:x>
      <cdr:y>0.4979</cdr:y>
    </cdr:from>
    <cdr:to>
      <cdr:x>0.73831</cdr:x>
      <cdr:y>0.56005</cdr:y>
    </cdr:to>
    <cdr:cxnSp macro="">
      <cdr:nvCxnSpPr>
        <cdr:cNvPr id="5" name="Straight Arrow Connector 4"/>
        <cdr:cNvCxnSpPr/>
      </cdr:nvCxnSpPr>
      <cdr:spPr>
        <a:xfrm xmlns:a="http://schemas.openxmlformats.org/drawingml/2006/main" flipH="1" flipV="1">
          <a:off x="2438400" y="1525940"/>
          <a:ext cx="158416" cy="190474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/>
          <a:lstStyle>
            <a:lvl1pPr algn="r">
              <a:defRPr sz="1200"/>
            </a:lvl1pPr>
          </a:lstStyle>
          <a:p>
            <a:fld id="{52AABBCC-85F6-48A9-BD98-474BD5DDC88F}" type="datetimeFigureOut">
              <a:rPr lang="en-US" smtClean="0"/>
              <a:t>4/24/17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5388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830" tIns="46415" rIns="92830" bIns="464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2830" tIns="46415" rIns="92830" bIns="46415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2830" tIns="46415" rIns="92830" bIns="46415" rtlCol="0" anchor="b"/>
          <a:lstStyle>
            <a:lvl1pPr algn="r">
              <a:defRPr sz="1200"/>
            </a:lvl1pPr>
          </a:lstStyle>
          <a:p>
            <a:fld id="{8C70A2F5-3602-43D8-816C-44B89F1C35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402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976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0364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5418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55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90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834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30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3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326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32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30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32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32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90326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3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7299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135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2135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5452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514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42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41515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30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0646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0096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314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30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686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64438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62837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98537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30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5606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78276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932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3512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43512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43465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32256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6044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41386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7787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197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9279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69090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3015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90370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90370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301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9037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90370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390370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301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4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19776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4683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7730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346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21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78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0A2F5-3602-43D8-816C-44B89F1C35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9128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3A5FC-8E32-43DE-A655-3DA75580C7E8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09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5C122-868C-4A39-89C7-8E1A8321F681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346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05A929-5A59-41CA-AB27-126A1EB092ED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4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DF19FE-D2E9-45E8-AD78-59F4DCD64B0C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745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B9B28-4D89-4EB3-9C29-8BA3F5CEC608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115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30B10-3F7F-4AA9-9461-F3E17E0D4C51}" type="datetime1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483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1F285-3142-47C4-A8AE-113C05949BD7}" type="datetime1">
              <a:rPr lang="en-US" smtClean="0"/>
              <a:t>4/24/17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15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B9D49-2765-46D4-931D-F968A84D7C90}" type="datetime1">
              <a:rPr lang="en-US" smtClean="0"/>
              <a:t>4/24/17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80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064E5-A9B2-47A4-B5DD-00C427505058}" type="datetime1">
              <a:rPr lang="en-US" smtClean="0"/>
              <a:t>4/24/17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81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79559-F5F8-4E4E-8743-8B30021BAC14}" type="datetime1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9099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22263-28E6-4980-AC80-8DFB03A4B9AF}" type="datetime1">
              <a:rPr lang="en-US" smtClean="0"/>
              <a:t>4/24/17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877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3385B1-5C06-4B01-8D7E-494ED034F0A6}" type="datetime1">
              <a:rPr lang="en-US" smtClean="0"/>
              <a:t>4/24/17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2D47B-2311-4C13-9CEC-25531801C1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345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hyperlink" Target="http://www.google.com/patents/CN104662262A" TargetMode="External"/><Relationship Id="rId5" Type="http://schemas.openxmlformats.org/officeDocument/2006/relationships/hyperlink" Target="NULL" TargetMode="External"/><Relationship Id="rId6" Type="http://schemas.openxmlformats.org/officeDocument/2006/relationships/hyperlink" Target="NULL" TargetMode="External"/><Relationship Id="rId7" Type="http://schemas.openxmlformats.org/officeDocument/2006/relationships/hyperlink" Target="NULL" TargetMode="Externa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17.jpeg"/><Relationship Id="rId5" Type="http://schemas.openxmlformats.org/officeDocument/2006/relationships/image" Target="../media/image18.png"/><Relationship Id="rId6" Type="http://schemas.openxmlformats.org/officeDocument/2006/relationships/chart" Target="../charts/chart1.xml"/><Relationship Id="rId7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1.jpeg"/><Relationship Id="rId5" Type="http://schemas.microsoft.com/office/2007/relationships/hdphoto" Target="../media/hdphoto1.wdp"/><Relationship Id="rId6" Type="http://schemas.openxmlformats.org/officeDocument/2006/relationships/image" Target="../media/image22.jpeg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2.xml"/><Relationship Id="rId5" Type="http://schemas.openxmlformats.org/officeDocument/2006/relationships/chart" Target="../charts/chart3.xml"/><Relationship Id="rId6" Type="http://schemas.openxmlformats.org/officeDocument/2006/relationships/chart" Target="../charts/chart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chart" Target="../charts/chart5.xml"/><Relationship Id="rId5" Type="http://schemas.openxmlformats.org/officeDocument/2006/relationships/chart" Target="../charts/chart6.xml"/><Relationship Id="rId6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3.bin"/><Relationship Id="rId6" Type="http://schemas.openxmlformats.org/officeDocument/2006/relationships/oleObject" Target="../embeddings/Microsoft_Excel_97_-_2004_Worksheet1.xls"/><Relationship Id="rId7" Type="http://schemas.openxmlformats.org/officeDocument/2006/relationships/image" Target="../media/image29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4.bin"/><Relationship Id="rId6" Type="http://schemas.openxmlformats.org/officeDocument/2006/relationships/oleObject" Target="../embeddings/Microsoft_Excel_97_-_2004_Worksheet2.xls"/><Relationship Id="rId7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4.tif"/><Relationship Id="rId5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4" Type="http://schemas.openxmlformats.org/officeDocument/2006/relationships/image" Target="../media/image2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37.wmf"/><Relationship Id="rId7" Type="http://schemas.openxmlformats.org/officeDocument/2006/relationships/image" Target="../media/image3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1.png"/><Relationship Id="rId5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4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5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46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47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4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2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2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2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2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2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Relationship Id="rId3" Type="http://schemas.openxmlformats.org/officeDocument/2006/relationships/image" Target="../media/image2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8100"/>
            <a:ext cx="8991600" cy="6898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2704" y="457200"/>
            <a:ext cx="8763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HiE</a:t>
            </a:r>
            <a:r>
              <a:rPr lang="en-US" sz="3200" b="1" i="1" dirty="0" err="1" smtClean="0"/>
              <a:t>ff</a:t>
            </a:r>
            <a:r>
              <a:rPr lang="en-US" sz="3200" b="1" dirty="0" smtClean="0"/>
              <a:t>  </a:t>
            </a:r>
            <a:r>
              <a:rPr lang="en-US" sz="3200" b="1" dirty="0" err="1"/>
              <a:t>Mod</a:t>
            </a:r>
            <a:r>
              <a:rPr lang="en-US" sz="3200" b="1" baseline="30000" dirty="0" err="1"/>
              <a:t>TM</a:t>
            </a:r>
            <a:r>
              <a:rPr lang="en-US" sz="3200" b="1" dirty="0" smtClean="0"/>
              <a:t> Combined Cycle</a:t>
            </a:r>
          </a:p>
          <a:p>
            <a:pPr algn="ctr"/>
            <a:r>
              <a:rPr lang="en-US" sz="3200" b="1" dirty="0" smtClean="0"/>
              <a:t>Power </a:t>
            </a:r>
            <a:r>
              <a:rPr lang="en-US" sz="3200" b="1" dirty="0"/>
              <a:t>Generation </a:t>
            </a:r>
            <a:r>
              <a:rPr lang="en-US" sz="3200" b="1" dirty="0" smtClean="0"/>
              <a:t>System</a:t>
            </a:r>
          </a:p>
          <a:p>
            <a:pPr algn="ctr"/>
            <a:endParaRPr lang="en-US" sz="2000" b="1" dirty="0" smtClean="0"/>
          </a:p>
          <a:p>
            <a:pPr algn="ctr"/>
            <a:r>
              <a:rPr lang="en-US" sz="3200" b="1" i="1" dirty="0" smtClean="0"/>
              <a:t>General Atomics</a:t>
            </a:r>
          </a:p>
          <a:p>
            <a:pPr algn="ctr"/>
            <a:r>
              <a:rPr lang="en-US" sz="2400" b="1" i="1" dirty="0" smtClean="0"/>
              <a:t>September 27, 2016</a:t>
            </a:r>
            <a:endParaRPr lang="en-US" sz="24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71880" y="3048000"/>
            <a:ext cx="7162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Donald R. Wilson</a:t>
            </a:r>
            <a:endParaRPr lang="en-US" sz="2400" dirty="0"/>
          </a:p>
          <a:p>
            <a:pPr algn="ctr"/>
            <a:r>
              <a:rPr lang="en-US" sz="2400" b="1" dirty="0"/>
              <a:t>Professor and Associate Chair</a:t>
            </a:r>
            <a:endParaRPr lang="en-US" sz="2400" dirty="0"/>
          </a:p>
          <a:p>
            <a:pPr algn="ctr"/>
            <a:r>
              <a:rPr lang="en-US" sz="2400" b="1" dirty="0"/>
              <a:t>Department of Mechanical and Aerospace Engineering</a:t>
            </a:r>
            <a:endParaRPr lang="en-US" sz="2400" dirty="0"/>
          </a:p>
          <a:p>
            <a:pPr algn="ctr"/>
            <a:r>
              <a:rPr lang="en-US" sz="2400" b="1" dirty="0"/>
              <a:t>University of Texas at Arlington</a:t>
            </a:r>
            <a:endParaRPr lang="en-US" sz="2400" dirty="0"/>
          </a:p>
          <a:p>
            <a:pPr algn="ctr"/>
            <a:r>
              <a:rPr lang="en-US" sz="2400" b="1" dirty="0"/>
              <a:t>Arlington, TX </a:t>
            </a:r>
            <a:r>
              <a:rPr lang="en-US" sz="2400" b="1" dirty="0" smtClean="0"/>
              <a:t>76017</a:t>
            </a:r>
          </a:p>
        </p:txBody>
      </p:sp>
    </p:spTree>
    <p:extLst>
      <p:ext uri="{BB962C8B-B14F-4D97-AF65-F5344CB8AC3E}">
        <p14:creationId xmlns:p14="http://schemas.microsoft.com/office/powerpoint/2010/main" val="1833144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10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502"/>
            <a:ext cx="9144000" cy="713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666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11</a:t>
            </a:fld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501"/>
            <a:ext cx="9144000" cy="707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52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12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28600" y="335846"/>
            <a:ext cx="3657600" cy="538609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High efficiency power generation system and system upgrades </a:t>
            </a:r>
            <a:b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US 8826639 B2</a:t>
            </a:r>
          </a:p>
          <a:p>
            <a:r>
              <a:rPr lang="en-US" sz="1600" b="1" cap="all" dirty="0"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thermal/electrical power converter includes a gas turbine with an input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couplable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an output of an inert gas thermal power source, a compressor including an output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couplable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to an input of the inert gas thermal power source, and a generator coupled to the gas turbine. The thermal/electrical power converter also includes a heat exchanger with an input coupled to an output of the gas turbine and an output coupled to an input of the compressor. The heat exchanger includes a series-coupled super-heater heat exchanger, a boiler heat exchanger and a water preheater heat exchanger. The thermal/electrical power converter also includes a reservoir tank and reservoir tank control valves configured to regulate a power output of the thermal/electrical power converter.</a:t>
            </a:r>
          </a:p>
        </p:txBody>
      </p:sp>
      <p:pic>
        <p:nvPicPr>
          <p:cNvPr id="1026" name="Picture 2" descr="http://patentimages.storage.googleapis.com/US8826639B2/US08826639-20140909-D000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399" y="2667000"/>
            <a:ext cx="5159675" cy="380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6927839"/>
              </p:ext>
            </p:extLst>
          </p:nvPr>
        </p:nvGraphicFramePr>
        <p:xfrm>
          <a:off x="4237383" y="457200"/>
          <a:ext cx="4648200" cy="2260845"/>
        </p:xfrm>
        <a:graphic>
          <a:graphicData uri="http://schemas.openxmlformats.org/drawingml/2006/table">
            <a:tbl>
              <a:tblPr/>
              <a:tblGrid>
                <a:gridCol w="1646237"/>
                <a:gridCol w="3001963"/>
              </a:tblGrid>
              <a:tr h="249005">
                <a:tc>
                  <a:txBody>
                    <a:bodyPr/>
                    <a:lstStyle/>
                    <a:p>
                      <a:pPr fontAlgn="t"/>
                      <a:r>
                        <a:rPr lang="en-US" sz="800" b="1" dirty="0">
                          <a:effectLst/>
                        </a:rPr>
                        <a:t>Publication number</a:t>
                      </a:r>
                    </a:p>
                  </a:txBody>
                  <a:tcPr marL="32844" marR="32844" marT="32844" marB="32844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effectLst/>
                        </a:rPr>
                        <a:t>US8826639 B2</a:t>
                      </a:r>
                    </a:p>
                  </a:txBody>
                  <a:tcPr marL="32844" marR="32844" marT="32844" marB="3284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9005">
                <a:tc>
                  <a:txBody>
                    <a:bodyPr/>
                    <a:lstStyle/>
                    <a:p>
                      <a:pPr fontAlgn="t"/>
                      <a:r>
                        <a:rPr lang="en-US" sz="800" b="1">
                          <a:effectLst/>
                        </a:rPr>
                        <a:t>Publication type</a:t>
                      </a:r>
                    </a:p>
                  </a:txBody>
                  <a:tcPr marL="32844" marR="32844" marT="32844" marB="32844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Grant</a:t>
                      </a:r>
                    </a:p>
                  </a:txBody>
                  <a:tcPr marL="32844" marR="32844" marT="32844" marB="3284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9005">
                <a:tc>
                  <a:txBody>
                    <a:bodyPr/>
                    <a:lstStyle/>
                    <a:p>
                      <a:pPr fontAlgn="t"/>
                      <a:r>
                        <a:rPr lang="en-US" sz="800" b="1">
                          <a:effectLst/>
                        </a:rPr>
                        <a:t>Application number</a:t>
                      </a:r>
                    </a:p>
                  </a:txBody>
                  <a:tcPr marL="32844" marR="32844" marT="32844" marB="32844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US 13/971,273</a:t>
                      </a:r>
                    </a:p>
                  </a:txBody>
                  <a:tcPr marL="32844" marR="32844" marT="32844" marB="3284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9005">
                <a:tc>
                  <a:txBody>
                    <a:bodyPr/>
                    <a:lstStyle/>
                    <a:p>
                      <a:pPr fontAlgn="t"/>
                      <a:r>
                        <a:rPr lang="en-US" sz="800" b="1">
                          <a:effectLst/>
                        </a:rPr>
                        <a:t>Publication date</a:t>
                      </a:r>
                    </a:p>
                  </a:txBody>
                  <a:tcPr marL="32844" marR="32844" marT="32844" marB="32844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Sep 9, 2014</a:t>
                      </a:r>
                    </a:p>
                  </a:txBody>
                  <a:tcPr marL="32844" marR="32844" marT="32844" marB="3284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154600">
                <a:tc>
                  <a:txBody>
                    <a:bodyPr/>
                    <a:lstStyle/>
                    <a:p>
                      <a:pPr fontAlgn="t"/>
                      <a:r>
                        <a:rPr lang="en-US" sz="800" b="1">
                          <a:effectLst/>
                        </a:rPr>
                        <a:t>Filing date</a:t>
                      </a:r>
                    </a:p>
                  </a:txBody>
                  <a:tcPr marL="32844" marR="32844" marT="32844" marB="32844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Aug 20, 2013</a:t>
                      </a:r>
                    </a:p>
                  </a:txBody>
                  <a:tcPr marL="32844" marR="32844" marT="32844" marB="3284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9005">
                <a:tc>
                  <a:txBody>
                    <a:bodyPr/>
                    <a:lstStyle/>
                    <a:p>
                      <a:pPr fontAlgn="t"/>
                      <a:r>
                        <a:rPr lang="en-US" sz="800" b="1">
                          <a:effectLst/>
                        </a:rPr>
                        <a:t>Priority date</a:t>
                      </a:r>
                    </a:p>
                  </a:txBody>
                  <a:tcPr marL="32844" marR="32844" marT="32844" marB="32844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>
                          <a:effectLst/>
                        </a:rPr>
                        <a:t>Aug 22, 2012</a:t>
                      </a:r>
                    </a:p>
                  </a:txBody>
                  <a:tcPr marL="32844" marR="32844" marT="32844" marB="3284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341028">
                <a:tc>
                  <a:txBody>
                    <a:bodyPr/>
                    <a:lstStyle/>
                    <a:p>
                      <a:pPr fontAlgn="t"/>
                      <a:r>
                        <a:rPr lang="en-US" sz="800" b="1">
                          <a:effectLst/>
                        </a:rPr>
                        <a:t>Also published as</a:t>
                      </a:r>
                    </a:p>
                  </a:txBody>
                  <a:tcPr marL="32844" marR="32844" marT="26276" marB="32844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u="none" strike="noStrike" dirty="0">
                          <a:solidFill>
                            <a:srgbClr val="6611CC"/>
                          </a:solidFill>
                          <a:effectLst/>
                          <a:hlinkClick r:id="rId4"/>
                        </a:rPr>
                        <a:t>CN104662262A</a:t>
                      </a:r>
                      <a:r>
                        <a:rPr lang="en-US" sz="800" dirty="0">
                          <a:solidFill>
                            <a:srgbClr val="666666"/>
                          </a:solidFill>
                          <a:effectLst/>
                        </a:rPr>
                        <a:t>, </a:t>
                      </a:r>
                      <a:r>
                        <a:rPr lang="en-US" sz="800" u="none" strike="noStrike" dirty="0">
                          <a:solidFill>
                            <a:srgbClr val="1155CC"/>
                          </a:solidFill>
                          <a:effectLst/>
                        </a:rPr>
                        <a:t>7 More »</a:t>
                      </a:r>
                      <a:endParaRPr lang="en-US" sz="800" dirty="0">
                        <a:effectLst/>
                      </a:endParaRPr>
                    </a:p>
                  </a:txBody>
                  <a:tcPr marL="32844" marR="32844" marT="26276" marB="3284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3592">
                <a:tc>
                  <a:txBody>
                    <a:bodyPr/>
                    <a:lstStyle/>
                    <a:p>
                      <a:pPr fontAlgn="t"/>
                      <a:r>
                        <a:rPr lang="en-US" sz="800" b="1">
                          <a:effectLst/>
                        </a:rPr>
                        <a:t>Inventors</a:t>
                      </a:r>
                    </a:p>
                  </a:txBody>
                  <a:tcPr marL="32844" marR="32844" marT="26276" marB="32844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u="none" strike="noStrike" dirty="0">
                          <a:solidFill>
                            <a:srgbClr val="6611CC"/>
                          </a:solidFill>
                          <a:effectLst/>
                          <a:hlinkClick r:id="rId5" invalidUrl="http://www.google.com/search?tbo=p&amp;tbm=pts&amp;hl=en&amp;q=ininventor:&quot;William+Edward+Simpkin&quot;"/>
                        </a:rPr>
                        <a:t>William Edward </a:t>
                      </a:r>
                      <a:r>
                        <a:rPr lang="en-US" sz="800" u="none" strike="noStrike" dirty="0" err="1">
                          <a:solidFill>
                            <a:srgbClr val="6611CC"/>
                          </a:solidFill>
                          <a:effectLst/>
                          <a:hlinkClick r:id="rId6" invalidUrl="http://www.google.com/search?tbo=p&amp;tbm=pts&amp;hl=en&amp;q=ininventor:&quot;William+Edward+Simpkin&quot;"/>
                        </a:rPr>
                        <a:t>Simpkin</a:t>
                      </a:r>
                      <a:endParaRPr lang="en-US" sz="800" dirty="0">
                        <a:effectLst/>
                      </a:endParaRPr>
                    </a:p>
                  </a:txBody>
                  <a:tcPr marL="32844" marR="32844" marT="26276" marB="3284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  <a:tr h="243592">
                <a:tc>
                  <a:txBody>
                    <a:bodyPr/>
                    <a:lstStyle/>
                    <a:p>
                      <a:pPr fontAlgn="t"/>
                      <a:r>
                        <a:rPr lang="en-US" sz="800" b="1">
                          <a:effectLst/>
                        </a:rPr>
                        <a:t>Original Assignee</a:t>
                      </a:r>
                    </a:p>
                  </a:txBody>
                  <a:tcPr marL="32844" marR="32844" marT="26276" marB="32844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u="none" strike="noStrike" dirty="0">
                          <a:solidFill>
                            <a:srgbClr val="6611CC"/>
                          </a:solidFill>
                          <a:effectLst/>
                          <a:hlinkClick r:id="rId7" invalidUrl="http://www.google.com/search?tbo=p&amp;tbm=pts&amp;hl=en&amp;q=inassignee:&quot;Hi+Eff+Rescue+LLC&quot;"/>
                        </a:rPr>
                        <a:t>Hi Eff Rescue LLC</a:t>
                      </a:r>
                      <a:endParaRPr lang="en-US" sz="800" dirty="0">
                        <a:effectLst/>
                      </a:endParaRPr>
                    </a:p>
                  </a:txBody>
                  <a:tcPr marL="32844" marR="32844" marT="26276" marB="32844" anchor="ctr">
                    <a:lnL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5F5F5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600" y="5943600"/>
            <a:ext cx="3581400" cy="646331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Currently applying for patents in China and European Union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24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13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05" y="762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7818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i="1" dirty="0"/>
              <a:t> </a:t>
            </a:r>
            <a:r>
              <a:rPr lang="en-US" sz="2800" b="1" i="1" dirty="0" smtClean="0"/>
              <a:t> </a:t>
            </a:r>
            <a:r>
              <a:rPr lang="en-US" sz="2800" b="1" dirty="0" err="1" smtClean="0"/>
              <a:t>Mod</a:t>
            </a:r>
            <a:r>
              <a:rPr lang="en-US" sz="2800" b="1" baseline="30000" dirty="0" err="1" smtClean="0"/>
              <a:t>TM</a:t>
            </a:r>
            <a:r>
              <a:rPr lang="en-US" sz="2800" b="1" i="1" dirty="0" smtClean="0"/>
              <a:t> </a:t>
            </a:r>
            <a:r>
              <a:rPr lang="en-US" sz="2800" b="1" dirty="0" smtClean="0"/>
              <a:t>Power </a:t>
            </a:r>
            <a:r>
              <a:rPr lang="en-US" sz="2800" b="1" dirty="0"/>
              <a:t>Generation </a:t>
            </a:r>
            <a:r>
              <a:rPr lang="en-US" sz="2800" b="1" dirty="0" smtClean="0"/>
              <a:t>System</a:t>
            </a:r>
          </a:p>
          <a:p>
            <a:pPr algn="ctr"/>
            <a:r>
              <a:rPr lang="en-US" sz="2800" b="1" dirty="0" smtClean="0"/>
              <a:t>(</a:t>
            </a:r>
            <a:r>
              <a:rPr lang="en-US" sz="2800" b="1" i="1" dirty="0">
                <a:cs typeface="Arial" panose="020B0604020202020204" pitchFamily="34" charset="0"/>
              </a:rPr>
              <a:t>Cycle Schematic </a:t>
            </a:r>
            <a:r>
              <a:rPr lang="en-US" sz="2800" b="1" i="1" dirty="0" smtClean="0">
                <a:cs typeface="Arial" panose="020B0604020202020204" pitchFamily="34" charset="0"/>
              </a:rPr>
              <a:t>~ W</a:t>
            </a:r>
            <a:r>
              <a:rPr lang="en-US" sz="2800" b="1" i="1" dirty="0">
                <a:cs typeface="Arial" panose="020B0604020202020204" pitchFamily="34" charset="0"/>
              </a:rPr>
              <a:t>. E. Simpkin</a:t>
            </a:r>
            <a:r>
              <a:rPr lang="en-US" sz="2800" b="1" dirty="0">
                <a:cs typeface="Arial" panose="020B0604020202020204" pitchFamily="34" charset="0"/>
              </a:rPr>
              <a:t>)</a:t>
            </a:r>
          </a:p>
          <a:p>
            <a:pPr algn="ctr"/>
            <a:endParaRPr lang="en-US" sz="2800" dirty="0"/>
          </a:p>
        </p:txBody>
      </p:sp>
      <p:pic>
        <p:nvPicPr>
          <p:cNvPr id="6" name="Picture 2" descr="C:\Users\wilson\AppData\Local\Microsoft\Windows\Temporary Internet Files\Content.Outlook\SS6OVHI7\VHT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07" y="1633340"/>
            <a:ext cx="8918143" cy="5043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074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14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0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i="1" dirty="0"/>
              <a:t>  </a:t>
            </a:r>
            <a:r>
              <a:rPr lang="en-US" sz="2800" b="1" dirty="0" err="1"/>
              <a:t>Mod</a:t>
            </a:r>
            <a:r>
              <a:rPr lang="en-US" sz="2800" b="1" baseline="30000" dirty="0" err="1"/>
              <a:t>TM</a:t>
            </a:r>
            <a:r>
              <a:rPr lang="en-US" sz="2800" b="1" i="1" dirty="0"/>
              <a:t> </a:t>
            </a:r>
            <a:r>
              <a:rPr lang="en-US" sz="2800" b="1" dirty="0" smtClean="0"/>
              <a:t>Power </a:t>
            </a:r>
            <a:r>
              <a:rPr lang="en-US" sz="2800" b="1" dirty="0"/>
              <a:t>Generation </a:t>
            </a:r>
            <a:r>
              <a:rPr lang="en-US" sz="2800" b="1" dirty="0" smtClean="0"/>
              <a:t>System </a:t>
            </a:r>
          </a:p>
          <a:p>
            <a:pPr algn="ctr"/>
            <a:r>
              <a:rPr lang="en-US" sz="2800" b="1" i="1" dirty="0" smtClean="0"/>
              <a:t>(Preliminary Performance Estimate)</a:t>
            </a:r>
            <a:endParaRPr lang="en-US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628611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7186" y="2133600"/>
            <a:ext cx="3048000" cy="193899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Preliminary Results</a:t>
            </a:r>
          </a:p>
          <a:p>
            <a:pPr algn="ctr"/>
            <a:r>
              <a:rPr lang="en-US" sz="2000" dirty="0" smtClean="0"/>
              <a:t>1100 MW</a:t>
            </a:r>
            <a:r>
              <a:rPr lang="en-US" sz="2000" baseline="-25000" dirty="0" smtClean="0"/>
              <a:t>TH </a:t>
            </a:r>
            <a:r>
              <a:rPr lang="en-US" sz="2000" dirty="0" smtClean="0"/>
              <a:t>Heat input</a:t>
            </a:r>
          </a:p>
          <a:p>
            <a:pPr algn="ctr"/>
            <a:r>
              <a:rPr lang="en-US" sz="2000" dirty="0" smtClean="0"/>
              <a:t>Electrical power output: </a:t>
            </a:r>
          </a:p>
          <a:p>
            <a:pPr algn="ctr"/>
            <a:r>
              <a:rPr lang="en-US" sz="2000" dirty="0" smtClean="0"/>
              <a:t>300 MW (Steam turbine)</a:t>
            </a:r>
          </a:p>
          <a:p>
            <a:pPr algn="ctr"/>
            <a:r>
              <a:rPr lang="en-US" sz="2000" dirty="0" smtClean="0"/>
              <a:t>164 MW (Gas turbine)</a:t>
            </a:r>
          </a:p>
          <a:p>
            <a:pPr algn="ctr"/>
            <a:r>
              <a:rPr lang="en-US" sz="2000" dirty="0" smtClean="0"/>
              <a:t>Plant efficiency: 42 %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93636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15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  </a:t>
            </a:r>
            <a:r>
              <a:rPr lang="en-US" sz="2800" b="1" dirty="0" err="1"/>
              <a:t>Mod</a:t>
            </a:r>
            <a:r>
              <a:rPr lang="en-US" sz="2800" b="1" baseline="30000" dirty="0" err="1"/>
              <a:t>TM</a:t>
            </a:r>
            <a:r>
              <a:rPr lang="en-US" sz="2800" b="1" dirty="0"/>
              <a:t> Combined Cycle</a:t>
            </a:r>
          </a:p>
          <a:p>
            <a:pPr algn="ctr"/>
            <a:r>
              <a:rPr lang="en-US" sz="2800" b="1" dirty="0" smtClean="0"/>
              <a:t>Power </a:t>
            </a:r>
            <a:r>
              <a:rPr lang="en-US" sz="2800" b="1" dirty="0"/>
              <a:t>Generation Syste</a:t>
            </a:r>
            <a:r>
              <a:rPr lang="en-US" sz="3200" b="1" dirty="0"/>
              <a:t>m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8229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Outline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Introduction - Simpkin </a:t>
            </a: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i="1" dirty="0"/>
              <a:t>  </a:t>
            </a:r>
            <a:r>
              <a:rPr lang="en-US" sz="2000" dirty="0" err="1"/>
              <a:t>Mod</a:t>
            </a:r>
            <a:r>
              <a:rPr lang="en-US" sz="2000" baseline="30000" dirty="0" err="1"/>
              <a:t>TM</a:t>
            </a:r>
            <a:r>
              <a:rPr lang="en-US" sz="2000" i="1" dirty="0"/>
              <a:t> </a:t>
            </a:r>
            <a:r>
              <a:rPr lang="en-US" sz="2000" u="sng" dirty="0"/>
              <a:t>Hi</a:t>
            </a:r>
            <a:r>
              <a:rPr lang="en-US" sz="2000" dirty="0"/>
              <a:t> </a:t>
            </a:r>
            <a:r>
              <a:rPr lang="en-US" sz="2000" u="sng" dirty="0"/>
              <a:t>Eff</a:t>
            </a:r>
            <a:r>
              <a:rPr lang="en-US" sz="2000" dirty="0"/>
              <a:t>iciency Utility Rescue Concept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>
                <a:solidFill>
                  <a:srgbClr val="0000FF"/>
                </a:solidFill>
              </a:rPr>
              <a:t>NPSS Simulation Model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/Rankine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Helium Compressor Model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Indirect Helium/Argon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/sCO</a:t>
            </a:r>
            <a:r>
              <a:rPr lang="en-US" sz="2000" baseline="-25000" dirty="0"/>
              <a:t>2</a:t>
            </a:r>
            <a:r>
              <a:rPr lang="en-US" sz="2000" dirty="0"/>
              <a:t>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/SC-FGR Cycle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Path to Commercialization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i="1" dirty="0"/>
              <a:t>Appendix - NPSS </a:t>
            </a:r>
            <a:r>
              <a:rPr lang="en-US" sz="2000" i="1" dirty="0" smtClean="0"/>
              <a:t>Code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29219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16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74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0" y="248344"/>
            <a:ext cx="70485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/>
              <a:t>NPSS Simulation Model</a:t>
            </a:r>
          </a:p>
          <a:p>
            <a:pPr algn="ctr"/>
            <a:r>
              <a:rPr lang="en-US" sz="2800" b="1" i="1" dirty="0" smtClean="0"/>
              <a:t>(Introduction)</a:t>
            </a:r>
            <a:endParaRPr lang="en-US" sz="28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33400" y="1752600"/>
            <a:ext cx="80772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NPSS -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umerical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ropulsion </a:t>
            </a:r>
            <a:r>
              <a:rPr lang="en-US" sz="2400" b="1" u="sng" dirty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ystem </a:t>
            </a:r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imulation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NPSS is an object-oriented computer code written in C++, originally developed for simulation of gas turbine engines, but capable of simulating any thermal cycle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Developed by consortium of NASA GRC, Air Force AFRL and AEDC, and major aerospace engine and airframe companies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Robust solver - provides flexibility in performing cycle design and off-design performance analysis of complex systems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The NPSS architecture allows the complexity of individual component elements to range from simple 0-D models to full 3-D CFD models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Allows the simulation of engine transients as well as steady state operation.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03185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17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3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/>
              <a:t>NPSS Simulation Model</a:t>
            </a:r>
          </a:p>
          <a:p>
            <a:pPr algn="ctr"/>
            <a:r>
              <a:rPr lang="en-US" sz="2800" b="1" i="1" dirty="0" smtClean="0"/>
              <a:t>(</a:t>
            </a:r>
            <a:r>
              <a:rPr lang="en-US" sz="2800" b="1" i="1" dirty="0"/>
              <a:t>NPSS </a:t>
            </a:r>
            <a:r>
              <a:rPr lang="en-US" sz="2800" b="1" i="1" dirty="0" smtClean="0"/>
              <a:t>Legacy)</a:t>
            </a:r>
            <a:endParaRPr lang="en-US" sz="2800" dirty="0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457200" y="1533938"/>
            <a:ext cx="7924800" cy="501926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</a:rPr>
              <a:t>Cycle analysis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Air Force SMOTE (Simulation of Turbofan Engine,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AFAPL-TR-67-125, 1967)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NASA GENENG (NASA TND-6552, 1972) and GENENG -II (NASA TND-6553, 1972)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Navy NEPCOMP (Navy Engine Performance Code, ASME Paper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74-GT-83, 1974)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NNEP (Navy/NASA Engine Code, NASA TMX-71857, 1975)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NEPP (NASA Engine Performance Code, </a:t>
            </a:r>
            <a:r>
              <a:rPr lang="en-US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NASA TM 106575, 1994)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2400" u="sng" dirty="0">
                <a:latin typeface="Arial" pitchFamily="34" charset="0"/>
                <a:cs typeface="Arial" pitchFamily="34" charset="0"/>
              </a:rPr>
              <a:t>Transient simulation</a:t>
            </a: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Analog simulation (NASA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TND-6610, 1972)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"HYDES (NASA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TMX-3014, 1974) 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DYNGEN 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(NASA TND-7901, 1975)</a:t>
            </a:r>
            <a:endParaRPr lang="en-US" sz="2000" dirty="0" smtClean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294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18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/>
              <a:t>NPSS Simulation Model</a:t>
            </a:r>
          </a:p>
          <a:p>
            <a:pPr algn="ctr"/>
            <a:r>
              <a:rPr lang="en-US" sz="2800" b="1" i="1" dirty="0" smtClean="0"/>
              <a:t>(</a:t>
            </a:r>
            <a:r>
              <a:rPr lang="en-US" sz="2800" b="1" i="1" dirty="0"/>
              <a:t>NPSS </a:t>
            </a:r>
            <a:r>
              <a:rPr lang="en-US" sz="2800" b="1" i="1" dirty="0" smtClean="0"/>
              <a:t>Consortium)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450" y="1524000"/>
            <a:ext cx="6809099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948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19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/>
              <a:t>NPSS Simulation Model</a:t>
            </a:r>
          </a:p>
          <a:p>
            <a:pPr algn="ctr"/>
            <a:r>
              <a:rPr lang="en-US" sz="2800" b="1" i="1" dirty="0" smtClean="0"/>
              <a:t>(</a:t>
            </a:r>
            <a:r>
              <a:rPr lang="en-US" sz="2800" b="1" i="1" dirty="0"/>
              <a:t>NPSS </a:t>
            </a:r>
            <a:r>
              <a:rPr lang="en-US" sz="2800" b="1" i="1" dirty="0" smtClean="0"/>
              <a:t>Simulation Capabilities)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600200"/>
            <a:ext cx="730885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908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  </a:t>
            </a:r>
            <a:r>
              <a:rPr lang="en-US" sz="2800" b="1" dirty="0" err="1"/>
              <a:t>Mod</a:t>
            </a:r>
            <a:r>
              <a:rPr lang="en-US" sz="2800" b="1" baseline="30000" dirty="0" err="1"/>
              <a:t>TM</a:t>
            </a:r>
            <a:r>
              <a:rPr lang="en-US" sz="2800" b="1" dirty="0"/>
              <a:t> Combined Cycle</a:t>
            </a:r>
          </a:p>
          <a:p>
            <a:pPr algn="ctr"/>
            <a:r>
              <a:rPr lang="en-US" sz="2800" b="1" dirty="0" smtClean="0"/>
              <a:t>Power </a:t>
            </a:r>
            <a:r>
              <a:rPr lang="en-US" sz="2800" b="1" dirty="0"/>
              <a:t>Generation System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8229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Outline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>
                <a:solidFill>
                  <a:srgbClr val="0000FF"/>
                </a:solidFill>
              </a:rPr>
              <a:t>Introduction - Simpkin </a:t>
            </a:r>
            <a:r>
              <a:rPr lang="en-US" sz="2000" dirty="0" err="1">
                <a:solidFill>
                  <a:srgbClr val="0000FF"/>
                </a:solidFill>
              </a:rPr>
              <a:t>HiE</a:t>
            </a:r>
            <a:r>
              <a:rPr lang="en-US" sz="2000" i="1" dirty="0" err="1">
                <a:solidFill>
                  <a:srgbClr val="0000FF"/>
                </a:solidFill>
              </a:rPr>
              <a:t>ff</a:t>
            </a:r>
            <a:r>
              <a:rPr lang="en-US" sz="2000" i="1" dirty="0">
                <a:solidFill>
                  <a:srgbClr val="0000FF"/>
                </a:solidFill>
              </a:rPr>
              <a:t>  </a:t>
            </a:r>
            <a:r>
              <a:rPr lang="en-US" sz="2000" dirty="0" err="1">
                <a:solidFill>
                  <a:srgbClr val="0000FF"/>
                </a:solidFill>
              </a:rPr>
              <a:t>Mod</a:t>
            </a:r>
            <a:r>
              <a:rPr lang="en-US" sz="2000" baseline="30000" dirty="0" err="1">
                <a:solidFill>
                  <a:srgbClr val="0000FF"/>
                </a:solidFill>
              </a:rPr>
              <a:t>TM</a:t>
            </a:r>
            <a:r>
              <a:rPr lang="en-US" sz="2000" i="1" dirty="0">
                <a:solidFill>
                  <a:srgbClr val="0000FF"/>
                </a:solidFill>
              </a:rPr>
              <a:t> </a:t>
            </a:r>
            <a:r>
              <a:rPr lang="en-US" sz="2000" u="sng" dirty="0">
                <a:solidFill>
                  <a:srgbClr val="0000FF"/>
                </a:solidFill>
              </a:rPr>
              <a:t>Hi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u="sng" dirty="0">
                <a:solidFill>
                  <a:srgbClr val="0000FF"/>
                </a:solidFill>
              </a:rPr>
              <a:t>Eff</a:t>
            </a:r>
            <a:r>
              <a:rPr lang="en-US" sz="2000" dirty="0">
                <a:solidFill>
                  <a:srgbClr val="0000FF"/>
                </a:solidFill>
              </a:rPr>
              <a:t>iciency Utility Rescue Concept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NPSS Simulation Model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/Rankine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Helium Compressor Model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Indirect Helium/Argon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/sCO</a:t>
            </a:r>
            <a:r>
              <a:rPr lang="en-US" sz="2000" baseline="-25000" dirty="0"/>
              <a:t>2</a:t>
            </a:r>
            <a:r>
              <a:rPr lang="en-US" sz="2000" dirty="0"/>
              <a:t>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/SC-FGR Cycle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Path to Commercialization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i="1" dirty="0"/>
              <a:t>Appendix - NPSS Code</a:t>
            </a:r>
          </a:p>
        </p:txBody>
      </p:sp>
    </p:spTree>
    <p:extLst>
      <p:ext uri="{BB962C8B-B14F-4D97-AF65-F5344CB8AC3E}">
        <p14:creationId xmlns:p14="http://schemas.microsoft.com/office/powerpoint/2010/main" val="324060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20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6635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i="1" dirty="0"/>
              <a:t>  </a:t>
            </a:r>
            <a:r>
              <a:rPr lang="en-US" sz="2800" b="1" dirty="0" err="1"/>
              <a:t>Mod</a:t>
            </a:r>
            <a:r>
              <a:rPr lang="en-US" sz="2800" b="1" baseline="30000" dirty="0" err="1"/>
              <a:t>TM</a:t>
            </a:r>
            <a:r>
              <a:rPr lang="en-US" sz="2800" b="1" i="1" dirty="0"/>
              <a:t> Power Generation System</a:t>
            </a:r>
          </a:p>
          <a:p>
            <a:pPr algn="ctr"/>
            <a:r>
              <a:rPr lang="en-US" sz="2800" b="1" i="1" dirty="0"/>
              <a:t>(NPSS </a:t>
            </a:r>
            <a:r>
              <a:rPr lang="en-US" sz="2800" b="1" i="1" dirty="0" smtClean="0"/>
              <a:t>Simulation Capabilities)</a:t>
            </a:r>
            <a:endParaRPr lang="en-US" sz="2800" dirty="0"/>
          </a:p>
        </p:txBody>
      </p:sp>
      <p:pic>
        <p:nvPicPr>
          <p:cNvPr id="6" name="Content Placeholder 3" descr="https://i.ytimg.com/vi/raACUsLWzn8/maxresdefault.jpg"/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9" y="1531585"/>
            <a:ext cx="5029201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8100" y="1600200"/>
            <a:ext cx="3082960" cy="369332"/>
          </a:xfrm>
          <a:prstGeom prst="rect">
            <a:avLst/>
          </a:prstGeom>
          <a:solidFill>
            <a:schemeClr val="bg1"/>
          </a:solidFill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GE – Adaptive Cycle Engine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733800"/>
            <a:ext cx="5237761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6427069"/>
              </p:ext>
            </p:extLst>
          </p:nvPr>
        </p:nvGraphicFramePr>
        <p:xfrm>
          <a:off x="5181600" y="1371600"/>
          <a:ext cx="3745831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962" y="4267200"/>
            <a:ext cx="3668114" cy="2337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9806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21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1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/>
              <a:t>NPSS Simulation Model</a:t>
            </a:r>
          </a:p>
          <a:p>
            <a:pPr algn="ctr"/>
            <a:r>
              <a:rPr lang="en-US" sz="2800" b="1" i="1" dirty="0" smtClean="0"/>
              <a:t>(</a:t>
            </a:r>
            <a:r>
              <a:rPr lang="en-US" sz="2800" b="1" i="1" dirty="0"/>
              <a:t>NPSS </a:t>
            </a:r>
            <a:r>
              <a:rPr lang="en-US" sz="2800" b="1" i="1" dirty="0" smtClean="0"/>
              <a:t>“Zooming” Feature)</a:t>
            </a:r>
            <a:endParaRPr lang="en-US" sz="2800" dirty="0"/>
          </a:p>
        </p:txBody>
      </p:sp>
      <p:pic>
        <p:nvPicPr>
          <p:cNvPr id="6" name="Picture 5" descr="Zooming 0D to 1D Compresso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100" y="1676401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9600" y="1721197"/>
            <a:ext cx="830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Zooming from 0D Compressor Map to 3D CFD Compressor Model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19275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22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13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/>
              <a:t>NPSS Simulation Model</a:t>
            </a:r>
          </a:p>
          <a:p>
            <a:pPr algn="ctr"/>
            <a:r>
              <a:rPr lang="en-US" sz="2800" b="1" i="1" dirty="0" smtClean="0"/>
              <a:t>(</a:t>
            </a:r>
            <a:r>
              <a:rPr lang="en-US" sz="2800" b="1" i="1" dirty="0"/>
              <a:t>NPSS </a:t>
            </a:r>
            <a:r>
              <a:rPr lang="en-US" sz="2800" b="1" i="1" dirty="0" smtClean="0"/>
              <a:t>“Zooming” Feature)</a:t>
            </a:r>
            <a:endParaRPr lang="en-US" sz="2800" dirty="0"/>
          </a:p>
        </p:txBody>
      </p:sp>
      <p:pic>
        <p:nvPicPr>
          <p:cNvPr id="7" name="Picture 3" descr="C:\Users\Nandy\Desktop\dmscram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543880"/>
            <a:ext cx="4243349" cy="230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Content Placeholder 6" descr="E:\NPSSTHESIS\NPSS MACH 5\NPSSMach5phi1.0latest\CFD\5.jp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338" y="1635856"/>
            <a:ext cx="3048000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392" y="3995529"/>
            <a:ext cx="7456311" cy="25165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115337" y="1767338"/>
            <a:ext cx="2458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CFD simulation of inlet isolator (FLUENT)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43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23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HiEff</a:t>
            </a:r>
            <a:r>
              <a:rPr lang="en-US" sz="2800" b="1" dirty="0"/>
              <a:t>  </a:t>
            </a:r>
            <a:r>
              <a:rPr lang="en-US" sz="2800" b="1" dirty="0" err="1"/>
              <a:t>Mod</a:t>
            </a:r>
            <a:r>
              <a:rPr lang="en-US" sz="2800" b="1" baseline="30000" dirty="0" err="1"/>
              <a:t>TM</a:t>
            </a:r>
            <a:r>
              <a:rPr lang="en-US" sz="2800" b="1" dirty="0"/>
              <a:t> Combined Cycle</a:t>
            </a:r>
          </a:p>
          <a:p>
            <a:pPr algn="ctr"/>
            <a:r>
              <a:rPr lang="en-US" sz="2800" b="1" dirty="0" smtClean="0"/>
              <a:t>Power </a:t>
            </a:r>
            <a:r>
              <a:rPr lang="en-US" sz="2800" b="1" dirty="0"/>
              <a:t>Generation System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8229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Outline</a:t>
            </a:r>
            <a:endParaRPr lang="en-US" sz="2400" dirty="0"/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Introduction - Simpkin </a:t>
            </a: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i="1" dirty="0"/>
              <a:t>  </a:t>
            </a:r>
            <a:r>
              <a:rPr lang="en-US" sz="2000" dirty="0" err="1"/>
              <a:t>Mod</a:t>
            </a:r>
            <a:r>
              <a:rPr lang="en-US" sz="2000" baseline="30000" dirty="0" err="1"/>
              <a:t>TM</a:t>
            </a:r>
            <a:r>
              <a:rPr lang="en-US" sz="2000" i="1" dirty="0"/>
              <a:t> </a:t>
            </a:r>
            <a:r>
              <a:rPr lang="en-US" sz="2000" u="sng" dirty="0"/>
              <a:t>Hi</a:t>
            </a:r>
            <a:r>
              <a:rPr lang="en-US" sz="2000" dirty="0"/>
              <a:t> </a:t>
            </a:r>
            <a:r>
              <a:rPr lang="en-US" sz="2000" u="sng" dirty="0"/>
              <a:t>Eff</a:t>
            </a:r>
            <a:r>
              <a:rPr lang="en-US" sz="2000" dirty="0"/>
              <a:t>iciency Utility Rescue Concept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NPSS Simulation Model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>
                <a:solidFill>
                  <a:srgbClr val="0000FF"/>
                </a:solidFill>
              </a:rPr>
              <a:t>HiE</a:t>
            </a:r>
            <a:r>
              <a:rPr lang="en-US" sz="2000" i="1" dirty="0" err="1">
                <a:solidFill>
                  <a:srgbClr val="0000FF"/>
                </a:solidFill>
              </a:rPr>
              <a:t>ff</a:t>
            </a:r>
            <a:r>
              <a:rPr lang="en-US" sz="2000" dirty="0">
                <a:solidFill>
                  <a:srgbClr val="0000FF"/>
                </a:solidFill>
              </a:rPr>
              <a:t>/Rankine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>
                <a:solidFill>
                  <a:srgbClr val="0000FF"/>
                </a:solidFill>
              </a:rPr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Helium Compressor Model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Indirect Helium/Argon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/sCO</a:t>
            </a:r>
            <a:r>
              <a:rPr lang="en-US" sz="2000" baseline="-25000" dirty="0"/>
              <a:t>2</a:t>
            </a:r>
            <a:r>
              <a:rPr lang="en-US" sz="2000" dirty="0"/>
              <a:t>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/SC-FGR Cycle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Path to Commercialization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i="1" dirty="0"/>
              <a:t>Appendix - NPSS Code</a:t>
            </a:r>
          </a:p>
        </p:txBody>
      </p:sp>
    </p:spTree>
    <p:extLst>
      <p:ext uri="{BB962C8B-B14F-4D97-AF65-F5344CB8AC3E}">
        <p14:creationId xmlns:p14="http://schemas.microsoft.com/office/powerpoint/2010/main" val="368643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24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 smtClean="0"/>
              <a:t>(NPSS Simulation)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6243" y="1891262"/>
            <a:ext cx="6666150" cy="45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156" y="2301857"/>
            <a:ext cx="3084444" cy="18408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473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25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4"/>
            <a:ext cx="9173555" cy="6880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 smtClean="0"/>
              <a:t>(Design &amp; Performance Analysis)</a:t>
            </a:r>
            <a:endParaRPr lang="en-US" sz="2800" dirty="0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927042695"/>
              </p:ext>
            </p:extLst>
          </p:nvPr>
        </p:nvGraphicFramePr>
        <p:xfrm>
          <a:off x="300494" y="1615440"/>
          <a:ext cx="4301986" cy="241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323599138"/>
              </p:ext>
            </p:extLst>
          </p:nvPr>
        </p:nvGraphicFramePr>
        <p:xfrm>
          <a:off x="2750820" y="4046220"/>
          <a:ext cx="3843794" cy="20497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189764956"/>
              </p:ext>
            </p:extLst>
          </p:nvPr>
        </p:nvGraphicFramePr>
        <p:xfrm>
          <a:off x="4709160" y="1607820"/>
          <a:ext cx="4259580" cy="24155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" name="Rectangle 4"/>
          <p:cNvSpPr/>
          <p:nvPr/>
        </p:nvSpPr>
        <p:spPr>
          <a:xfrm>
            <a:off x="3335537" y="6193274"/>
            <a:ext cx="2808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/>
              <a:t>Reactor </a:t>
            </a:r>
            <a:r>
              <a:rPr lang="en-US" b="1" dirty="0"/>
              <a:t>outlet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6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26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/>
              <a:t>(Design &amp; Performance Analysis)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1743074" y="6209132"/>
            <a:ext cx="566737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/>
              <a:t>H</a:t>
            </a:r>
            <a:r>
              <a:rPr lang="en-US" b="1" dirty="0" smtClean="0"/>
              <a:t>eat </a:t>
            </a:r>
            <a:r>
              <a:rPr lang="en-US" b="1" dirty="0"/>
              <a:t>exchanger </a:t>
            </a:r>
            <a:r>
              <a:rPr lang="en-US" b="1" dirty="0" smtClean="0"/>
              <a:t>inlet (turbine exhaust) </a:t>
            </a:r>
            <a:r>
              <a:rPr lang="en-US" b="1" dirty="0"/>
              <a:t>temperature</a:t>
            </a:r>
            <a:endParaRPr lang="en-US" dirty="0"/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39164847"/>
              </p:ext>
            </p:extLst>
          </p:nvPr>
        </p:nvGraphicFramePr>
        <p:xfrm>
          <a:off x="2552700" y="4114800"/>
          <a:ext cx="3781425" cy="20943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003018400"/>
              </p:ext>
            </p:extLst>
          </p:nvPr>
        </p:nvGraphicFramePr>
        <p:xfrm>
          <a:off x="259080" y="1554480"/>
          <a:ext cx="4046220" cy="2461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170" name="Chart 1"/>
          <p:cNvPicPr>
            <a:picLocks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314" y="1554480"/>
            <a:ext cx="4114800" cy="2453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31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27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 smtClean="0"/>
              <a:t>(Design Point Performance)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499704"/>
            <a:ext cx="2895600" cy="5163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4081566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Reactor: Helium-cooled VHTR</a:t>
            </a:r>
          </a:p>
          <a:p>
            <a:pPr lvl="2"/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/>
              <a:t>900 C/6.89 MPa/1188 </a:t>
            </a:r>
            <a:r>
              <a:rPr lang="en-US" dirty="0" err="1" smtClean="0"/>
              <a:t>MW</a:t>
            </a:r>
            <a:r>
              <a:rPr lang="en-US" baseline="-25000" dirty="0" err="1" smtClean="0"/>
              <a:t>t</a:t>
            </a:r>
            <a:r>
              <a:rPr lang="en-US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Heat exchanger pinch temperature = 14 </a:t>
            </a:r>
            <a:r>
              <a:rPr lang="en-US" dirty="0" smtClean="0"/>
              <a:t>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Steam turbine: 300 </a:t>
            </a:r>
            <a:r>
              <a:rPr lang="en-US" dirty="0" err="1"/>
              <a:t>MW</a:t>
            </a:r>
            <a:r>
              <a:rPr lang="en-US" baseline="-25000" dirty="0" err="1"/>
              <a:t>e</a:t>
            </a:r>
            <a:endParaRPr lang="en-US" baseline="-25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Rankine cycle efficiency = 37</a:t>
            </a:r>
            <a:r>
              <a:rPr lang="en-US" dirty="0" smtClean="0"/>
              <a:t>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Gas turbine: 229 </a:t>
            </a:r>
            <a:r>
              <a:rPr lang="en-US" dirty="0" err="1" smtClean="0"/>
              <a:t>MW</a:t>
            </a:r>
            <a:r>
              <a:rPr lang="en-US" baseline="-25000" dirty="0" err="1" smtClean="0"/>
              <a:t>e</a:t>
            </a:r>
            <a:endParaRPr lang="en-US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Brayton cycle efficiency = 19%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Combined cycle efficiency = 45%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728891"/>
            <a:ext cx="6089650" cy="235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13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28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04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 smtClean="0"/>
              <a:t>(Part Load Performance)</a:t>
            </a:r>
            <a:endParaRPr lang="en-US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0621727"/>
              </p:ext>
            </p:extLst>
          </p:nvPr>
        </p:nvGraphicFramePr>
        <p:xfrm>
          <a:off x="659296" y="1676400"/>
          <a:ext cx="7772400" cy="46610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9" name="Chart" r:id="rId6" imgW="4571946" imgH="2743200" progId="Excel.Chart.8">
                  <p:embed/>
                </p:oleObj>
              </mc:Choice>
              <mc:Fallback>
                <p:oleObj name="Chart" r:id="rId6" imgW="4571946" imgH="2743200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296" y="1676400"/>
                        <a:ext cx="7772400" cy="46610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324639" y="1995315"/>
            <a:ext cx="2133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Reactor outlet temp =  900 C (Constant)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00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29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" y="4802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90500" y="250645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 smtClean="0"/>
              <a:t>(Part Load Performance)</a:t>
            </a:r>
            <a:endParaRPr lang="en-US" sz="2800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7879734"/>
              </p:ext>
            </p:extLst>
          </p:nvPr>
        </p:nvGraphicFramePr>
        <p:xfrm>
          <a:off x="1143000" y="1752600"/>
          <a:ext cx="72390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2" name="Chart" r:id="rId6" imgW="4584589" imgH="2755631" progId="Excel.Chart.8">
                  <p:embed/>
                </p:oleObj>
              </mc:Choice>
              <mc:Fallback>
                <p:oleObj name="Chart" r:id="rId6" imgW="4584589" imgH="2755631" progId="Excel.Chart.8">
                  <p:embed/>
                  <p:pic>
                    <p:nvPicPr>
                      <p:cNvPr id="0" name="Chart 1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752600"/>
                        <a:ext cx="7239000" cy="46482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09800" y="2971800"/>
            <a:ext cx="213360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Reactor outlet temp =  900 C (Constant)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070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3</a:t>
            </a:fld>
            <a:endParaRPr lang="en-US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501"/>
            <a:ext cx="9144000" cy="7070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4015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30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HiEff</a:t>
            </a:r>
            <a:r>
              <a:rPr lang="en-US" sz="2800" b="1" dirty="0"/>
              <a:t>  </a:t>
            </a:r>
            <a:r>
              <a:rPr lang="en-US" sz="2800" b="1" dirty="0" err="1"/>
              <a:t>Mod</a:t>
            </a:r>
            <a:r>
              <a:rPr lang="en-US" sz="2800" b="1" baseline="30000" dirty="0" err="1"/>
              <a:t>TM</a:t>
            </a:r>
            <a:r>
              <a:rPr lang="en-US" sz="2800" b="1" dirty="0"/>
              <a:t> Combined Cycle</a:t>
            </a:r>
          </a:p>
          <a:p>
            <a:pPr algn="ctr"/>
            <a:r>
              <a:rPr lang="en-US" sz="2800" b="1" dirty="0" smtClean="0"/>
              <a:t>Power </a:t>
            </a:r>
            <a:r>
              <a:rPr lang="en-US" sz="2800" b="1" dirty="0"/>
              <a:t>Generation System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8229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Outline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Introduction - Simpkin </a:t>
            </a: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i="1" dirty="0"/>
              <a:t>  </a:t>
            </a:r>
            <a:r>
              <a:rPr lang="en-US" sz="2000" dirty="0" err="1"/>
              <a:t>Mod</a:t>
            </a:r>
            <a:r>
              <a:rPr lang="en-US" sz="2000" baseline="30000" dirty="0" err="1"/>
              <a:t>TM</a:t>
            </a:r>
            <a:r>
              <a:rPr lang="en-US" sz="2000" i="1" dirty="0"/>
              <a:t> </a:t>
            </a:r>
            <a:r>
              <a:rPr lang="en-US" sz="2000" u="sng" dirty="0"/>
              <a:t>Hi</a:t>
            </a:r>
            <a:r>
              <a:rPr lang="en-US" sz="2000" dirty="0"/>
              <a:t> </a:t>
            </a:r>
            <a:r>
              <a:rPr lang="en-US" sz="2000" u="sng" dirty="0"/>
              <a:t>Eff</a:t>
            </a:r>
            <a:r>
              <a:rPr lang="en-US" sz="2000" dirty="0"/>
              <a:t>iciency Utility Rescue Concept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NPSS Simulation Model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>
                <a:solidFill>
                  <a:srgbClr val="0000FF"/>
                </a:solidFill>
              </a:rPr>
              <a:t>HiE</a:t>
            </a:r>
            <a:r>
              <a:rPr lang="en-US" sz="2000" i="1" dirty="0" err="1">
                <a:solidFill>
                  <a:srgbClr val="0000FF"/>
                </a:solidFill>
              </a:rPr>
              <a:t>ff</a:t>
            </a:r>
            <a:r>
              <a:rPr lang="en-US" sz="2000" dirty="0">
                <a:solidFill>
                  <a:srgbClr val="0000FF"/>
                </a:solidFill>
              </a:rPr>
              <a:t>/Rankine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>
                <a:solidFill>
                  <a:srgbClr val="0000FF"/>
                </a:solidFill>
              </a:rPr>
              <a:t>Helium Compressor Model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Indirect Helium/Argon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/sCO</a:t>
            </a:r>
            <a:r>
              <a:rPr lang="en-US" sz="2000" baseline="-25000" dirty="0"/>
              <a:t>2</a:t>
            </a:r>
            <a:r>
              <a:rPr lang="en-US" sz="2000" dirty="0"/>
              <a:t>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/SC-FGR Cycle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Path to Commercialization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i="1" dirty="0"/>
              <a:t>Appendix - NPSS Code</a:t>
            </a:r>
          </a:p>
        </p:txBody>
      </p:sp>
    </p:spTree>
    <p:extLst>
      <p:ext uri="{BB962C8B-B14F-4D97-AF65-F5344CB8AC3E}">
        <p14:creationId xmlns:p14="http://schemas.microsoft.com/office/powerpoint/2010/main" val="111598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31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" y="762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 smtClean="0"/>
              <a:t>(Helium Compressor Model)</a:t>
            </a:r>
            <a:endParaRPr lang="en-US" sz="2800" dirty="0"/>
          </a:p>
        </p:txBody>
      </p:sp>
      <p:pic>
        <p:nvPicPr>
          <p:cNvPr id="10" name="Picture 9"/>
          <p:cNvPicPr/>
          <p:nvPr/>
        </p:nvPicPr>
        <p:blipFill rotWithShape="1">
          <a:blip r:embed="rId4"/>
          <a:srcRect t="2092" b="4270"/>
          <a:stretch/>
        </p:blipFill>
        <p:spPr bwMode="auto">
          <a:xfrm>
            <a:off x="381001" y="1752600"/>
            <a:ext cx="3886200" cy="3429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3148965" y="2045653"/>
            <a:ext cx="2846070" cy="2766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100" dirty="0">
              <a:effectLst/>
              <a:latin typeface="Arial"/>
              <a:ea typeface="Calibri"/>
              <a:cs typeface="Times New Roman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100" dirty="0">
                <a:effectLst/>
                <a:latin typeface="Calibri"/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206901"/>
            <a:ext cx="38795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Figure 2.   Combined velocity triangle</a:t>
            </a:r>
            <a:endParaRPr lang="en-US" sz="1600" i="1" dirty="0">
              <a:solidFill>
                <a:srgbClr val="1F497D"/>
              </a:solidFill>
              <a:ea typeface="Calibri"/>
              <a:cs typeface="Times New Roman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84332" y="1905000"/>
            <a:ext cx="465486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2-D Blade Element Model with semi-empirical corrections* for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 angle of attack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 incidence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Design deviation angle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Profile loss coefficient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Leakage loss coefficient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Incidence angle correction factor</a:t>
            </a:r>
          </a:p>
          <a:p>
            <a:r>
              <a:rPr lang="en-US" dirty="0" smtClean="0"/>
              <a:t>*SAND2007-6218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32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9622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 smtClean="0"/>
              <a:t>(Helium Compressor Model)</a:t>
            </a:r>
            <a:endParaRPr lang="en-US" sz="28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" y="2397123"/>
            <a:ext cx="4495801" cy="3384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690" y="2807968"/>
            <a:ext cx="4594860" cy="2589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1607906"/>
            <a:ext cx="754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Model validation - JAEA 4-Stage Prototype He Compressor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4300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33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/>
              <a:t>(Helium Compressor Model)</a:t>
            </a:r>
            <a:endParaRPr lang="en-US" sz="2800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8" y="2133600"/>
            <a:ext cx="5786949" cy="4073010"/>
          </a:xfrm>
          <a:prstGeom prst="rect">
            <a:avLst/>
          </a:prstGeom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798"/>
            <a:ext cx="4343832" cy="1477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0" y="1644133"/>
            <a:ext cx="62944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Model validation - JAEA </a:t>
            </a:r>
            <a:r>
              <a:rPr lang="en-US" sz="2400" dirty="0" smtClean="0"/>
              <a:t>20-Stage He </a:t>
            </a:r>
            <a:r>
              <a:rPr lang="en-US" sz="2400" dirty="0"/>
              <a:t>Compressor</a:t>
            </a:r>
          </a:p>
        </p:txBody>
      </p:sp>
    </p:spTree>
    <p:extLst>
      <p:ext uri="{BB962C8B-B14F-4D97-AF65-F5344CB8AC3E}">
        <p14:creationId xmlns:p14="http://schemas.microsoft.com/office/powerpoint/2010/main" val="4983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34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HiEff</a:t>
            </a:r>
            <a:r>
              <a:rPr lang="en-US" sz="2800" b="1" dirty="0"/>
              <a:t>  </a:t>
            </a:r>
            <a:r>
              <a:rPr lang="en-US" sz="2800" b="1" dirty="0" err="1"/>
              <a:t>Mod</a:t>
            </a:r>
            <a:r>
              <a:rPr lang="en-US" sz="2800" b="1" baseline="30000" dirty="0" err="1"/>
              <a:t>TM</a:t>
            </a:r>
            <a:r>
              <a:rPr lang="en-US" sz="2800" b="1" dirty="0"/>
              <a:t> Combined Cycle</a:t>
            </a:r>
          </a:p>
          <a:p>
            <a:pPr algn="ctr"/>
            <a:r>
              <a:rPr lang="en-US" sz="2800" b="1" dirty="0" smtClean="0"/>
              <a:t>Power </a:t>
            </a:r>
            <a:r>
              <a:rPr lang="en-US" sz="2800" b="1" dirty="0"/>
              <a:t>Generation System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8229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Outline</a:t>
            </a:r>
            <a:endParaRPr lang="en-US" sz="2400" dirty="0"/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Introduction - Simpkin </a:t>
            </a: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i="1" dirty="0"/>
              <a:t>  </a:t>
            </a:r>
            <a:r>
              <a:rPr lang="en-US" sz="2000" dirty="0" err="1"/>
              <a:t>Mod</a:t>
            </a:r>
            <a:r>
              <a:rPr lang="en-US" sz="2000" baseline="30000" dirty="0" err="1"/>
              <a:t>TM</a:t>
            </a:r>
            <a:r>
              <a:rPr lang="en-US" sz="2000" i="1" dirty="0"/>
              <a:t> </a:t>
            </a:r>
            <a:r>
              <a:rPr lang="en-US" sz="2000" u="sng" dirty="0"/>
              <a:t>Hi</a:t>
            </a:r>
            <a:r>
              <a:rPr lang="en-US" sz="2000" dirty="0"/>
              <a:t> </a:t>
            </a:r>
            <a:r>
              <a:rPr lang="en-US" sz="2000" u="sng" dirty="0"/>
              <a:t>Eff</a:t>
            </a:r>
            <a:r>
              <a:rPr lang="en-US" sz="2000" dirty="0"/>
              <a:t>iciency Utility Rescue Concept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NPSS Simulation Model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>
                <a:solidFill>
                  <a:srgbClr val="0000FF"/>
                </a:solidFill>
              </a:rPr>
              <a:t>HiE</a:t>
            </a:r>
            <a:r>
              <a:rPr lang="en-US" sz="2000" i="1" dirty="0" err="1">
                <a:solidFill>
                  <a:srgbClr val="0000FF"/>
                </a:solidFill>
              </a:rPr>
              <a:t>ff</a:t>
            </a:r>
            <a:r>
              <a:rPr lang="en-US" sz="2000" dirty="0">
                <a:solidFill>
                  <a:srgbClr val="0000FF"/>
                </a:solidFill>
              </a:rPr>
              <a:t>/Rankine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Helium Compressor Model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>
                <a:solidFill>
                  <a:srgbClr val="0000FF"/>
                </a:solidFill>
              </a:rPr>
              <a:t>Indirect Helium/Argon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/sCO</a:t>
            </a:r>
            <a:r>
              <a:rPr lang="en-US" sz="2000" baseline="-25000" dirty="0"/>
              <a:t>2</a:t>
            </a:r>
            <a:r>
              <a:rPr lang="en-US" sz="2000" dirty="0"/>
              <a:t>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/SC-FGR Cycle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Path to Commercialization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i="1" dirty="0"/>
              <a:t>Appendix - NPSS Code</a:t>
            </a:r>
          </a:p>
        </p:txBody>
      </p:sp>
    </p:spTree>
    <p:extLst>
      <p:ext uri="{BB962C8B-B14F-4D97-AF65-F5344CB8AC3E}">
        <p14:creationId xmlns:p14="http://schemas.microsoft.com/office/powerpoint/2010/main" val="41312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35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 smtClean="0"/>
              <a:t>(</a:t>
            </a:r>
            <a:r>
              <a:rPr lang="en-US" sz="2800" b="1" i="1" dirty="0"/>
              <a:t>Indirect Helium/Argon Cycle)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34340" y="15240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Longitudinal Cross-Section of the JAEA GTHTR300 </a:t>
            </a:r>
            <a:r>
              <a:rPr lang="en-US" sz="2400" dirty="0" smtClean="0"/>
              <a:t>Turbomachine[11</a:t>
            </a:r>
            <a:r>
              <a:rPr lang="en-US" sz="2400" dirty="0"/>
              <a:t>] </a:t>
            </a:r>
          </a:p>
        </p:txBody>
      </p:sp>
      <p:pic>
        <p:nvPicPr>
          <p:cNvPr id="7" name="Picture 8" descr="K:\DRW-Misc\New folder (3)\Warren_New_Thesi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12" y="2514600"/>
            <a:ext cx="7834328" cy="2858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0062" y="5486400"/>
            <a:ext cx="78486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Helium compressor; 20 stages, pressure ratio = 2.0, </a:t>
            </a:r>
            <a:r>
              <a:rPr lang="en-US" dirty="0" err="1" smtClean="0"/>
              <a:t>polytropic</a:t>
            </a:r>
            <a:r>
              <a:rPr lang="en-US" dirty="0" smtClean="0"/>
              <a:t> efficiency = 0.905</a:t>
            </a:r>
          </a:p>
          <a:p>
            <a:r>
              <a:rPr lang="en-US" dirty="0" smtClean="0"/>
              <a:t>Helium turbine; 6 stages, pressure ratio = 1.87, </a:t>
            </a:r>
            <a:r>
              <a:rPr lang="en-US" dirty="0" err="1"/>
              <a:t>polytropic</a:t>
            </a:r>
            <a:r>
              <a:rPr lang="en-US" dirty="0"/>
              <a:t> efficiency = </a:t>
            </a:r>
            <a:r>
              <a:rPr lang="en-US" dirty="0" smtClean="0"/>
              <a:t>0.93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00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36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 smtClean="0"/>
              <a:t>(Indirect Helium/Argon Cycle)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006386"/>
              </p:ext>
            </p:extLst>
          </p:nvPr>
        </p:nvGraphicFramePr>
        <p:xfrm>
          <a:off x="482600" y="1519238"/>
          <a:ext cx="4243388" cy="4464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4" name="Equation" r:id="rId5" imgW="3251160" imgH="3416040" progId="Equation.DSMT4">
                  <p:embed/>
                </p:oleObj>
              </mc:Choice>
              <mc:Fallback>
                <p:oleObj name="Equation" r:id="rId5" imgW="3251160" imgH="3416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1519238"/>
                        <a:ext cx="4243388" cy="4464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81651"/>
            <a:ext cx="3276600" cy="4786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681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37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 smtClean="0"/>
              <a:t>(</a:t>
            </a:r>
            <a:r>
              <a:rPr lang="en-US" sz="2800" b="1" i="1" dirty="0"/>
              <a:t>Indirect Helium/Argon Cycle)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1" y="1600201"/>
            <a:ext cx="6758939" cy="506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325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38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 smtClean="0"/>
              <a:t>(</a:t>
            </a:r>
            <a:r>
              <a:rPr lang="en-US" sz="2800" b="1" i="1" dirty="0"/>
              <a:t>Indirect Helium/Argon Cycle)</a:t>
            </a:r>
            <a:endParaRPr lang="en-US" sz="2800" dirty="0"/>
          </a:p>
        </p:txBody>
      </p:sp>
      <p:sp>
        <p:nvSpPr>
          <p:cNvPr id="7238" name="TextBox 7237"/>
          <p:cNvSpPr txBox="1"/>
          <p:nvPr/>
        </p:nvSpPr>
        <p:spPr>
          <a:xfrm>
            <a:off x="760095" y="4969191"/>
            <a:ext cx="445770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Result: He/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(50/50) Indirect Cycle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10% reduction in power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6% reduction in overall efficiency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44% reduction in number of compressor stages</a:t>
            </a:r>
            <a:r>
              <a:rPr lang="en-US" b="1" dirty="0" smtClean="0">
                <a:solidFill>
                  <a:srgbClr val="00B050"/>
                </a:solidFill>
              </a:rPr>
              <a:t>       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17795" y="5523189"/>
            <a:ext cx="3688080" cy="92333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13.5% efficiency &amp; 59% power increase over Rankine cycle for </a:t>
            </a:r>
            <a:r>
              <a:rPr lang="en-US" b="1" dirty="0">
                <a:solidFill>
                  <a:srgbClr val="00B050"/>
                </a:solidFill>
              </a:rPr>
              <a:t>a </a:t>
            </a:r>
            <a:r>
              <a:rPr lang="en-US" b="1" dirty="0" smtClean="0">
                <a:solidFill>
                  <a:srgbClr val="FF0000"/>
                </a:solidFill>
              </a:rPr>
              <a:t>41% increase in thermal power input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3" y="1644186"/>
            <a:ext cx="8117283" cy="3737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164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39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HiEff</a:t>
            </a:r>
            <a:r>
              <a:rPr lang="en-US" sz="2800" b="1" dirty="0"/>
              <a:t>  </a:t>
            </a:r>
            <a:r>
              <a:rPr lang="en-US" sz="2800" b="1" dirty="0" err="1"/>
              <a:t>Mod</a:t>
            </a:r>
            <a:r>
              <a:rPr lang="en-US" sz="2800" b="1" baseline="30000" dirty="0" err="1"/>
              <a:t>TM</a:t>
            </a:r>
            <a:r>
              <a:rPr lang="en-US" sz="2800" b="1" dirty="0"/>
              <a:t> Combined Cycle</a:t>
            </a:r>
          </a:p>
          <a:p>
            <a:pPr algn="ctr"/>
            <a:r>
              <a:rPr lang="en-US" sz="2800" b="1" dirty="0" smtClean="0"/>
              <a:t>Power </a:t>
            </a:r>
            <a:r>
              <a:rPr lang="en-US" sz="2800" b="1" dirty="0"/>
              <a:t>Generation System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8229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Outline</a:t>
            </a:r>
            <a:endParaRPr lang="en-US" sz="2400" dirty="0"/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Introduction - Simpkin </a:t>
            </a: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i="1" dirty="0"/>
              <a:t>  </a:t>
            </a:r>
            <a:r>
              <a:rPr lang="en-US" sz="2000" dirty="0" err="1"/>
              <a:t>Mod</a:t>
            </a:r>
            <a:r>
              <a:rPr lang="en-US" sz="2000" baseline="30000" dirty="0" err="1"/>
              <a:t>TM</a:t>
            </a:r>
            <a:r>
              <a:rPr lang="en-US" sz="2000" i="1" dirty="0"/>
              <a:t> </a:t>
            </a:r>
            <a:r>
              <a:rPr lang="en-US" sz="2000" u="sng" dirty="0"/>
              <a:t>Hi</a:t>
            </a:r>
            <a:r>
              <a:rPr lang="en-US" sz="2000" dirty="0"/>
              <a:t> </a:t>
            </a:r>
            <a:r>
              <a:rPr lang="en-US" sz="2000" u="sng" dirty="0"/>
              <a:t>Eff</a:t>
            </a:r>
            <a:r>
              <a:rPr lang="en-US" sz="2000" dirty="0"/>
              <a:t>iciency Utility Rescue Concept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NPSS Simulation Model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>
                <a:solidFill>
                  <a:srgbClr val="0000FF"/>
                </a:solidFill>
              </a:rPr>
              <a:t>HiE</a:t>
            </a:r>
            <a:r>
              <a:rPr lang="en-US" sz="2000" i="1" dirty="0" err="1">
                <a:solidFill>
                  <a:srgbClr val="0000FF"/>
                </a:solidFill>
              </a:rPr>
              <a:t>ff</a:t>
            </a:r>
            <a:r>
              <a:rPr lang="en-US" sz="2000" dirty="0">
                <a:solidFill>
                  <a:srgbClr val="0000FF"/>
                </a:solidFill>
              </a:rPr>
              <a:t>/Rankine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Helium Compressor Model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Indirect Helium/Argon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>
                <a:solidFill>
                  <a:srgbClr val="0000FF"/>
                </a:solidFill>
              </a:rPr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/sCO</a:t>
            </a:r>
            <a:r>
              <a:rPr lang="en-US" sz="2000" baseline="-25000" dirty="0"/>
              <a:t>2</a:t>
            </a:r>
            <a:r>
              <a:rPr lang="en-US" sz="2000" dirty="0"/>
              <a:t>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/SC-FGR Cycle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Path to Commercialization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i="1" dirty="0"/>
              <a:t>Appendix - NPSS Code</a:t>
            </a:r>
          </a:p>
        </p:txBody>
      </p:sp>
    </p:spTree>
    <p:extLst>
      <p:ext uri="{BB962C8B-B14F-4D97-AF65-F5344CB8AC3E}">
        <p14:creationId xmlns:p14="http://schemas.microsoft.com/office/powerpoint/2010/main" val="41312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-612838"/>
            <a:ext cx="9144000" cy="747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684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40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" y="-152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 smtClean="0"/>
              <a:t>(Concept Validation Options)</a:t>
            </a:r>
            <a:endParaRPr lang="en-US" sz="2800" dirty="0"/>
          </a:p>
        </p:txBody>
      </p:sp>
      <p:sp>
        <p:nvSpPr>
          <p:cNvPr id="7" name="Content Placeholder 3"/>
          <p:cNvSpPr txBox="1">
            <a:spLocks/>
          </p:cNvSpPr>
          <p:nvPr/>
        </p:nvSpPr>
        <p:spPr>
          <a:xfrm>
            <a:off x="270129" y="1524000"/>
            <a:ext cx="8610600" cy="4876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Build small-scale prototype facility to test concept feasibility and validate NPSS simulation model</a:t>
            </a:r>
          </a:p>
          <a:p>
            <a:pPr lvl="1"/>
            <a:r>
              <a:rPr lang="en-US" sz="2400" dirty="0"/>
              <a:t>ARC DC power supply              Reactor simulation</a:t>
            </a:r>
          </a:p>
          <a:p>
            <a:pPr lvl="1"/>
            <a:r>
              <a:rPr lang="en-US" sz="2400" dirty="0"/>
              <a:t>Turbine Technology 	       Gas turbine components</a:t>
            </a:r>
          </a:p>
          <a:p>
            <a:pPr lvl="1"/>
            <a:r>
              <a:rPr lang="en-US" sz="2400" dirty="0"/>
              <a:t>ARC 	       Helium tank, Rankine cycle simulation, heat 			       exchangers, DAS/Control system</a:t>
            </a:r>
          </a:p>
          <a:p>
            <a:r>
              <a:rPr lang="en-US" sz="2800" dirty="0" smtClean="0"/>
              <a:t>Modify Tsinghua HTR-10GT facility</a:t>
            </a:r>
          </a:p>
          <a:p>
            <a:pPr lvl="1"/>
            <a:r>
              <a:rPr lang="en-US" sz="2400" dirty="0" smtClean="0"/>
              <a:t>Operational helium-cooled VHTR/gas turbine prototype facility</a:t>
            </a:r>
          </a:p>
          <a:p>
            <a:pPr lvl="1"/>
            <a:r>
              <a:rPr lang="en-US" sz="2400" dirty="0" smtClean="0"/>
              <a:t>10 </a:t>
            </a:r>
            <a:r>
              <a:rPr lang="en-US" sz="2400" dirty="0" err="1" smtClean="0"/>
              <a:t>MW</a:t>
            </a:r>
            <a:r>
              <a:rPr lang="en-US" sz="2400" baseline="-25000" dirty="0" err="1" smtClean="0"/>
              <a:t>t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reactor/He gas turbine/2.5 </a:t>
            </a:r>
            <a:r>
              <a:rPr lang="en-US" sz="2400" dirty="0" err="1" smtClean="0"/>
              <a:t>MW</a:t>
            </a:r>
            <a:r>
              <a:rPr lang="en-US" sz="2400" baseline="-25000" dirty="0" err="1" smtClean="0"/>
              <a:t>e</a:t>
            </a:r>
            <a:r>
              <a:rPr lang="en-US" sz="2400" baseline="-25000" dirty="0" smtClean="0"/>
              <a:t> </a:t>
            </a:r>
            <a:r>
              <a:rPr lang="en-US" sz="2400" dirty="0" smtClean="0"/>
              <a:t>generator</a:t>
            </a:r>
          </a:p>
          <a:p>
            <a:pPr lvl="1"/>
            <a:r>
              <a:rPr lang="en-US" sz="2400" dirty="0" smtClean="0"/>
              <a:t>Permission ?, Feasibility ?, Cost ?/Funding</a:t>
            </a:r>
            <a:r>
              <a:rPr lang="en-US" sz="2400" dirty="0"/>
              <a:t> </a:t>
            </a:r>
            <a:r>
              <a:rPr lang="en-US" sz="2400" dirty="0" smtClean="0"/>
              <a:t>support ?</a:t>
            </a:r>
          </a:p>
        </p:txBody>
      </p:sp>
      <p:sp>
        <p:nvSpPr>
          <p:cNvPr id="5" name="Right Arrow 4"/>
          <p:cNvSpPr/>
          <p:nvPr/>
        </p:nvSpPr>
        <p:spPr>
          <a:xfrm>
            <a:off x="3863125" y="2590800"/>
            <a:ext cx="749808" cy="2423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3657600" y="3034284"/>
            <a:ext cx="749808" cy="2423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1762125" y="3429000"/>
            <a:ext cx="749808" cy="2423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142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41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 smtClean="0"/>
              <a:t>(Small-scale Prototype Option)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2203966"/>
            <a:ext cx="3124200" cy="175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574800"/>
            <a:ext cx="7993404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ARC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Arcjet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facility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1.6 MW DC power supply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 Reactor simulation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800 kW cooling water system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Rankine cycle </a:t>
            </a:r>
            <a:endParaRPr lang="en-U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1.6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MW (2000v, 800 amp) DC power supply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350 psi, 400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gpm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deionized cooling water system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enthalpy,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sz="2000" b="1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2000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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4000 to 6000 kJ/kg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Arc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heater donation from AEDC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USAF)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204" y="4114800"/>
            <a:ext cx="5653992" cy="2514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5"/>
          <a:srcRect b="2580"/>
          <a:stretch>
            <a:fillRect/>
          </a:stretch>
        </p:blipFill>
        <p:spPr bwMode="auto">
          <a:xfrm>
            <a:off x="6934200" y="4114800"/>
            <a:ext cx="1200667" cy="2420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413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42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 smtClean="0"/>
              <a:t>(Small-scale Prototype Option)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5500" y="2203966"/>
            <a:ext cx="3124200" cy="175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04800" y="1585163"/>
            <a:ext cx="862840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Turbine Technologies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 Brayton Cycle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4500" y="2077673"/>
            <a:ext cx="3886200" cy="338554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TurboGen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Gas Turbine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Power Generation System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Gas turbine;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Thrust = 178 N(40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lbf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Flow rate = 0.5 kg/s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RPM = 87,000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CPR = 3.4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Generator;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Voltage = 13.1V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Current = 194A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Power = 2.54 kW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072228"/>
            <a:ext cx="4514850" cy="422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746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43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 smtClean="0"/>
              <a:t>(Small-scale Prototype Option)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825500" y="2203966"/>
            <a:ext cx="3124200" cy="175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0" y="1547191"/>
            <a:ext cx="831830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355" y="2030584"/>
            <a:ext cx="3465445" cy="20682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962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44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69" y="152400"/>
            <a:ext cx="8696931" cy="654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368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45</a:t>
            </a:fld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5663"/>
            <a:ext cx="7543800" cy="555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0165" y="5638800"/>
            <a:ext cx="85944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“The TSINGHUHTR-10GT will be the first test of a HTGR coupled with direct gas turbine</a:t>
            </a:r>
          </a:p>
          <a:p>
            <a:r>
              <a:rPr lang="en-US" dirty="0" smtClean="0"/>
              <a:t>Generator in the world and will offer the key technologies for the advanced development </a:t>
            </a:r>
          </a:p>
          <a:p>
            <a:r>
              <a:rPr lang="en-US" dirty="0" smtClean="0"/>
              <a:t>of commercial demonstrated HTGR-GT power plants”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08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HTR-10 Main Milestones </a:t>
            </a:r>
            <a:br>
              <a:rPr lang="en-US" dirty="0" smtClean="0"/>
            </a:br>
            <a:r>
              <a:rPr lang="en-US" sz="2200" dirty="0" smtClean="0"/>
              <a:t>[Fu Li, “HTR Progress in China,” April 2014]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983163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/>
              <a:t>March 14</a:t>
            </a:r>
            <a:r>
              <a:rPr lang="en-US" b="1" dirty="0" smtClean="0"/>
              <a:t>, 1992</a:t>
            </a:r>
            <a:r>
              <a:rPr lang="en-US" b="1" dirty="0"/>
              <a:t>: </a:t>
            </a:r>
            <a:r>
              <a:rPr lang="en-US" dirty="0"/>
              <a:t>Project approval by </a:t>
            </a:r>
            <a:r>
              <a:rPr lang="en-US" dirty="0" smtClean="0"/>
              <a:t>Government</a:t>
            </a:r>
          </a:p>
          <a:p>
            <a:r>
              <a:rPr lang="en-US" b="1" dirty="0" smtClean="0"/>
              <a:t>Dec </a:t>
            </a:r>
            <a:r>
              <a:rPr lang="en-US" b="1" dirty="0"/>
              <a:t>1992-Dec 1994: </a:t>
            </a:r>
            <a:r>
              <a:rPr lang="en-US" dirty="0"/>
              <a:t>PSAR </a:t>
            </a:r>
            <a:endParaRPr lang="en-US" dirty="0" smtClean="0"/>
          </a:p>
          <a:p>
            <a:r>
              <a:rPr lang="en-US" b="1" dirty="0" smtClean="0"/>
              <a:t>Dec </a:t>
            </a:r>
            <a:r>
              <a:rPr lang="en-US" b="1" dirty="0"/>
              <a:t>15</a:t>
            </a:r>
            <a:r>
              <a:rPr lang="en-US" b="1" dirty="0" smtClean="0"/>
              <a:t>, 1998-Nov.17, 2000</a:t>
            </a:r>
            <a:r>
              <a:rPr lang="en-US" b="1" dirty="0"/>
              <a:t>: </a:t>
            </a:r>
            <a:r>
              <a:rPr lang="en-US" dirty="0"/>
              <a:t>FSAR </a:t>
            </a:r>
          </a:p>
          <a:p>
            <a:r>
              <a:rPr lang="en-US" b="1" dirty="0" smtClean="0"/>
              <a:t>July </a:t>
            </a:r>
            <a:r>
              <a:rPr lang="en-US" b="1" dirty="0"/>
              <a:t>16</a:t>
            </a:r>
            <a:r>
              <a:rPr lang="en-US" b="1" dirty="0" smtClean="0"/>
              <a:t>, 1995-Dec</a:t>
            </a:r>
            <a:r>
              <a:rPr lang="en-US" b="1" dirty="0"/>
              <a:t>. 2000: </a:t>
            </a:r>
            <a:r>
              <a:rPr lang="en-US" dirty="0"/>
              <a:t>Construction </a:t>
            </a:r>
          </a:p>
          <a:p>
            <a:r>
              <a:rPr lang="en-US" b="1" dirty="0" smtClean="0"/>
              <a:t>Dec.1, 2000</a:t>
            </a:r>
            <a:r>
              <a:rPr lang="en-US" b="1" dirty="0"/>
              <a:t>: </a:t>
            </a:r>
            <a:r>
              <a:rPr lang="en-US" dirty="0"/>
              <a:t>Physical critical </a:t>
            </a:r>
          </a:p>
          <a:p>
            <a:r>
              <a:rPr lang="en-US" b="1" dirty="0" smtClean="0"/>
              <a:t>Jan </a:t>
            </a:r>
            <a:r>
              <a:rPr lang="en-US" b="1" dirty="0"/>
              <a:t>7, 2003: </a:t>
            </a:r>
            <a:r>
              <a:rPr lang="en-US" dirty="0"/>
              <a:t>Electricity output to grid </a:t>
            </a:r>
          </a:p>
          <a:p>
            <a:r>
              <a:rPr lang="en-US" b="1" dirty="0" smtClean="0"/>
              <a:t>Jan </a:t>
            </a:r>
            <a:r>
              <a:rPr lang="en-US" b="1" dirty="0"/>
              <a:t>29, 2003: </a:t>
            </a:r>
            <a:r>
              <a:rPr lang="en-US" dirty="0"/>
              <a:t>Full power operation </a:t>
            </a:r>
          </a:p>
          <a:p>
            <a:r>
              <a:rPr lang="en-US" b="1" dirty="0" smtClean="0"/>
              <a:t>Oct.15, 2003</a:t>
            </a:r>
            <a:r>
              <a:rPr lang="en-US" b="1" dirty="0"/>
              <a:t>: </a:t>
            </a:r>
            <a:r>
              <a:rPr lang="en-US" dirty="0"/>
              <a:t>safety demonstration experiments and long-term operation </a:t>
            </a:r>
          </a:p>
          <a:p>
            <a:pPr lvl="1"/>
            <a:r>
              <a:rPr lang="en-US" dirty="0" smtClean="0"/>
              <a:t>CR </a:t>
            </a:r>
            <a:r>
              <a:rPr lang="en-US" dirty="0"/>
              <a:t>withdrawal without Control Rod Drop, helium blower trip without Control Rod Drop, flap close failure without Control Rod Drop </a:t>
            </a:r>
            <a:endParaRPr lang="en-US" dirty="0" smtClean="0"/>
          </a:p>
          <a:p>
            <a:pPr lvl="1"/>
            <a:r>
              <a:rPr lang="en-US" dirty="0" smtClean="0"/>
              <a:t>Many </a:t>
            </a:r>
            <a:r>
              <a:rPr lang="en-US" dirty="0"/>
              <a:t>experiments followed, more will be planned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97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47</a:t>
            </a:fld>
            <a:endParaRPr lang="en-US"/>
          </a:p>
        </p:txBody>
      </p:sp>
      <p:pic>
        <p:nvPicPr>
          <p:cNvPr id="3" name="Picture 2" descr="HTR10GT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257800" cy="5935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638800" y="838200"/>
            <a:ext cx="327660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Physical Characteristics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/>
              <a:t>Pebble bed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Helium </a:t>
            </a:r>
            <a:r>
              <a:rPr lang="en-US" sz="2000" dirty="0"/>
              <a:t>cooled, graphite moderated </a:t>
            </a:r>
          </a:p>
          <a:p>
            <a:pPr marL="228600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Modular </a:t>
            </a:r>
            <a:r>
              <a:rPr lang="en-US" sz="2000" dirty="0"/>
              <a:t>High-Temperature Gas-Cooled </a:t>
            </a:r>
            <a:r>
              <a:rPr lang="en-US" sz="2000" dirty="0" smtClean="0"/>
              <a:t>reactor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750 C Exit Temperature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Inherent safety</a:t>
            </a:r>
          </a:p>
          <a:p>
            <a:pPr marL="685800" lvl="1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Free from melt-down</a:t>
            </a:r>
          </a:p>
          <a:p>
            <a:r>
              <a:rPr lang="en-US" sz="2400" u="sng" dirty="0" smtClean="0"/>
              <a:t>Performance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Reactor: 10 </a:t>
            </a:r>
            <a:r>
              <a:rPr lang="en-US" sz="2000" dirty="0" err="1" smtClean="0"/>
              <a:t>MW</a:t>
            </a:r>
            <a:r>
              <a:rPr lang="en-US" sz="2000" baseline="-25000" dirty="0" err="1" smtClean="0"/>
              <a:t>th</a:t>
            </a:r>
            <a:endParaRPr lang="en-US" sz="2000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Generator: 2.5 </a:t>
            </a:r>
            <a:r>
              <a:rPr lang="en-US" sz="2000" dirty="0" err="1" smtClean="0"/>
              <a:t>Mw</a:t>
            </a:r>
            <a:r>
              <a:rPr lang="en-US" sz="2000" baseline="-25000" dirty="0" err="1" smtClean="0"/>
              <a:t>e</a:t>
            </a:r>
            <a:endParaRPr lang="en-US" sz="2000" baseline="-25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Efficiency: 25%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99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48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828800" y="415290"/>
            <a:ext cx="624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Modified HTR-10GT Flow Chart</a:t>
            </a:r>
            <a:endParaRPr lang="en-US" sz="3200" b="1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630" y="1143000"/>
            <a:ext cx="6669769" cy="5266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60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92162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Tsinghua HTR-10GT Option</a:t>
            </a:r>
            <a:endParaRPr lang="en-US" sz="32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49</a:t>
            </a:fld>
            <a:endParaRPr lang="en-US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16" y="838201"/>
            <a:ext cx="2698284" cy="5738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219200"/>
            <a:ext cx="6450051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00399" y="3352800"/>
            <a:ext cx="56388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Critical issues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Obtaining permission to modify facility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feasibility of modifying PCU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Funding source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5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2838"/>
            <a:ext cx="9144000" cy="747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529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50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/Rankine Combined Cycle</a:t>
            </a:r>
          </a:p>
          <a:p>
            <a:pPr algn="ctr"/>
            <a:r>
              <a:rPr lang="en-US" sz="2800" b="1" i="1" dirty="0" smtClean="0"/>
              <a:t>(INL Program – </a:t>
            </a:r>
            <a:r>
              <a:rPr lang="en-US" sz="2800" b="1" i="1" dirty="0" smtClean="0">
                <a:cs typeface="Arial" panose="020B0604020202020204" pitchFamily="34" charset="0"/>
              </a:rPr>
              <a:t>Status Report</a:t>
            </a:r>
            <a:r>
              <a:rPr lang="en-US" sz="2800" b="1" i="1" dirty="0" smtClean="0"/>
              <a:t>)</a:t>
            </a:r>
            <a:endParaRPr lang="en-US" sz="28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342900" y="1561218"/>
            <a:ext cx="84582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7663" indent="-347663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INL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Visit (July 28)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followed by a draft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white paper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submitted to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Mike McKellar 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 distribution to potential funding sources </a:t>
            </a:r>
          </a:p>
          <a:p>
            <a:pPr marL="576263" lvl="2" indent="-228600">
              <a:buFont typeface="Arial" panose="020B0604020202020204" pitchFamily="34" charset="0"/>
              <a:buChar char="•"/>
              <a:tabLst>
                <a:tab pos="576263" algn="l"/>
              </a:tabLs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Laboratory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Directed Research and Development (LDRD)</a:t>
            </a:r>
          </a:p>
          <a:p>
            <a:pPr marL="576263" lvl="2" indent="-228600">
              <a:buFont typeface="Arial" panose="020B0604020202020204" pitchFamily="34" charset="0"/>
              <a:buChar char="•"/>
              <a:tabLst>
                <a:tab pos="576263" algn="l"/>
              </a:tabLst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Nuclear Energy University Program (NEUP)</a:t>
            </a:r>
          </a:p>
          <a:p>
            <a:pPr marL="576263" lvl="2" indent="-228600">
              <a:buFont typeface="Arial" panose="020B0604020202020204" pitchFamily="34" charset="0"/>
              <a:buChar char="•"/>
              <a:tabLst>
                <a:tab pos="576263" algn="l"/>
              </a:tabLst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University Consortium (NUC)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Proposed steps</a:t>
            </a:r>
          </a:p>
          <a:p>
            <a:pPr marL="576263" lvl="1" indent="-2286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NPSS Code upgrades</a:t>
            </a:r>
          </a:p>
          <a:p>
            <a:pPr marL="1033463" lvl="3"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Update compressor &amp; turbine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routines</a:t>
            </a:r>
          </a:p>
          <a:p>
            <a:pPr marL="1033463" lvl="3" indent="-2286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Reactor simulation 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- INL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Moose computer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33463" lvl="3" indent="-2286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Heat exchanger – Sandia model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6263" lvl="2" indent="-238125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Design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optimization (direct &amp; indirect cycles)</a:t>
            </a:r>
          </a:p>
          <a:p>
            <a:pPr marL="576263" lvl="2" indent="-238125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Part-load  performance</a:t>
            </a:r>
          </a:p>
          <a:p>
            <a:pPr marL="576263" lvl="2" indent="-238125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Simulation of transient scenarios</a:t>
            </a:r>
          </a:p>
          <a:p>
            <a:pPr marL="576263" lvl="2" indent="-238125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validation</a:t>
            </a:r>
          </a:p>
          <a:p>
            <a:pPr marL="1033463" lvl="3" indent="-238125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Small-scale experimental program</a:t>
            </a:r>
          </a:p>
          <a:p>
            <a:pPr marL="1033463" lvl="3" indent="-238125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Tsinghua experimental  program ?</a:t>
            </a:r>
          </a:p>
          <a:p>
            <a:pPr marL="627063" lvl="1" indent="-288925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NPSS code refinement/Large-scale performance predictions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79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51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  </a:t>
            </a:r>
            <a:r>
              <a:rPr lang="en-US" sz="2800" b="1" dirty="0" err="1"/>
              <a:t>Mod</a:t>
            </a:r>
            <a:r>
              <a:rPr lang="en-US" sz="2800" b="1" baseline="30000" dirty="0" err="1"/>
              <a:t>TM</a:t>
            </a:r>
            <a:r>
              <a:rPr lang="en-US" sz="2800" b="1" dirty="0"/>
              <a:t> Combined Cycle</a:t>
            </a:r>
          </a:p>
          <a:p>
            <a:pPr algn="ctr"/>
            <a:r>
              <a:rPr lang="en-US" sz="2800" b="1" dirty="0" smtClean="0"/>
              <a:t>Power </a:t>
            </a:r>
            <a:r>
              <a:rPr lang="en-US" sz="2800" b="1" dirty="0"/>
              <a:t>Generation System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8229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Outline</a:t>
            </a:r>
            <a:endParaRPr lang="en-US" sz="2400" dirty="0"/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Introduction - Simpkin </a:t>
            </a: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i="1" dirty="0"/>
              <a:t>  </a:t>
            </a:r>
            <a:r>
              <a:rPr lang="en-US" sz="2000" dirty="0" err="1"/>
              <a:t>Mod</a:t>
            </a:r>
            <a:r>
              <a:rPr lang="en-US" sz="2000" baseline="30000" dirty="0" err="1"/>
              <a:t>TM</a:t>
            </a:r>
            <a:r>
              <a:rPr lang="en-US" sz="2000" i="1" dirty="0"/>
              <a:t> </a:t>
            </a:r>
            <a:r>
              <a:rPr lang="en-US" sz="2000" u="sng" dirty="0"/>
              <a:t>Hi</a:t>
            </a:r>
            <a:r>
              <a:rPr lang="en-US" sz="2000" dirty="0"/>
              <a:t> </a:t>
            </a:r>
            <a:r>
              <a:rPr lang="en-US" sz="2000" u="sng" dirty="0"/>
              <a:t>Eff</a:t>
            </a:r>
            <a:r>
              <a:rPr lang="en-US" sz="2000" dirty="0"/>
              <a:t>iciency Utility Rescue Concept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NPSS Simulation Model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/Rankine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Helium Compressor Model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Indirect Helium/Argon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>
                <a:solidFill>
                  <a:srgbClr val="0000FF"/>
                </a:solidFill>
              </a:rPr>
              <a:t>HiE</a:t>
            </a:r>
            <a:r>
              <a:rPr lang="en-US" sz="2000" i="1" dirty="0" err="1">
                <a:solidFill>
                  <a:srgbClr val="0000FF"/>
                </a:solidFill>
              </a:rPr>
              <a:t>ff</a:t>
            </a:r>
            <a:r>
              <a:rPr lang="en-US" sz="2000" dirty="0">
                <a:solidFill>
                  <a:srgbClr val="0000FF"/>
                </a:solidFill>
              </a:rPr>
              <a:t>/sCO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 smtClean="0">
                <a:solidFill>
                  <a:srgbClr val="0000FF"/>
                </a:solidFill>
              </a:rPr>
              <a:t>Numerical Simulation</a:t>
            </a:r>
            <a:endParaRPr lang="en-US" dirty="0">
              <a:solidFill>
                <a:srgbClr val="0000FF"/>
              </a:solidFill>
            </a:endParaRP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/SC-FGR Cycle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Path to Commercialization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i="1" dirty="0"/>
              <a:t>Appendix - NPSS Code</a:t>
            </a:r>
          </a:p>
        </p:txBody>
      </p:sp>
    </p:spTree>
    <p:extLst>
      <p:ext uri="{BB962C8B-B14F-4D97-AF65-F5344CB8AC3E}">
        <p14:creationId xmlns:p14="http://schemas.microsoft.com/office/powerpoint/2010/main" val="41312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52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6200" y="248344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HiEff</a:t>
            </a:r>
            <a:r>
              <a:rPr lang="en-US" sz="2800" b="1" dirty="0"/>
              <a:t> /sCO</a:t>
            </a:r>
            <a:r>
              <a:rPr lang="en-US" sz="2800" b="1" baseline="-25000" dirty="0"/>
              <a:t>2</a:t>
            </a:r>
            <a:r>
              <a:rPr lang="en-US" sz="2800" b="1" dirty="0"/>
              <a:t> Combined </a:t>
            </a:r>
            <a:r>
              <a:rPr lang="en-US" sz="2800" b="1" dirty="0" smtClean="0"/>
              <a:t>Cycle</a:t>
            </a:r>
          </a:p>
          <a:p>
            <a:pPr algn="ctr"/>
            <a:r>
              <a:rPr lang="en-US" sz="2800" b="1" i="1" dirty="0" smtClean="0"/>
              <a:t>(Cycle Schematic)</a:t>
            </a:r>
            <a:endParaRPr lang="en-US" sz="28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576714" y="6112381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Schematic of the </a:t>
            </a:r>
            <a:r>
              <a:rPr lang="en-US" sz="2400" dirty="0" err="1"/>
              <a:t>HiE</a:t>
            </a:r>
            <a:r>
              <a:rPr lang="en-US" sz="2400" i="1" dirty="0" err="1"/>
              <a:t>ff</a:t>
            </a:r>
            <a:r>
              <a:rPr lang="en-US" sz="2400" dirty="0"/>
              <a:t>/sCO</a:t>
            </a:r>
            <a:r>
              <a:rPr lang="en-US" sz="2400" baseline="-25000" dirty="0"/>
              <a:t>2</a:t>
            </a:r>
            <a:r>
              <a:rPr lang="en-US" sz="2400" dirty="0"/>
              <a:t> combined cycle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s-CO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295" y="3366949"/>
            <a:ext cx="8394638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74680" y="1600200"/>
            <a:ext cx="8540719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/>
              <a:t>Sandia National Labs, August 15, </a:t>
            </a:r>
            <a:r>
              <a:rPr lang="en-US" sz="2400" u="sng" dirty="0" smtClean="0"/>
              <a:t>2016</a:t>
            </a:r>
          </a:p>
          <a:p>
            <a:pPr marL="225425" indent="-225425" algn="just">
              <a:buFont typeface="Arial" panose="020B0604020202020204" pitchFamily="34" charset="0"/>
              <a:buChar char="•"/>
            </a:pPr>
            <a:r>
              <a:rPr lang="en-US" sz="2000" dirty="0"/>
              <a:t>Meeting with SNL sCO</a:t>
            </a:r>
            <a:r>
              <a:rPr lang="en-US" sz="2000" baseline="-25000" dirty="0"/>
              <a:t>2</a:t>
            </a:r>
            <a:r>
              <a:rPr lang="en-US" sz="2000" dirty="0"/>
              <a:t> Group; Gary </a:t>
            </a:r>
            <a:r>
              <a:rPr lang="en-US" sz="2000" dirty="0" err="1" smtClean="0"/>
              <a:t>Rochau</a:t>
            </a:r>
            <a:r>
              <a:rPr lang="en-US" sz="2000" dirty="0"/>
              <a:t>, Sal Rodriguez, Blake Lance,  Jim Pasch, and </a:t>
            </a:r>
            <a:r>
              <a:rPr lang="en-US" sz="2000" dirty="0" smtClean="0"/>
              <a:t>others</a:t>
            </a:r>
          </a:p>
          <a:p>
            <a:pPr marL="225425" indent="-225425" algn="just">
              <a:buFont typeface="Arial" panose="020B0604020202020204" pitchFamily="34" charset="0"/>
              <a:buChar char="•"/>
            </a:pPr>
            <a:r>
              <a:rPr lang="en-US" sz="2000" dirty="0" smtClean="0"/>
              <a:t>D</a:t>
            </a:r>
            <a:r>
              <a:rPr lang="en-US" sz="2000" dirty="0"/>
              <a:t>emonstration of SNL </a:t>
            </a:r>
            <a:r>
              <a:rPr lang="en-US" sz="2000" dirty="0" smtClean="0"/>
              <a:t>CFD capabilities, </a:t>
            </a:r>
            <a:r>
              <a:rPr lang="en-US" sz="2000" dirty="0"/>
              <a:t>Tour of sCO</a:t>
            </a:r>
            <a:r>
              <a:rPr lang="en-US" sz="2000" baseline="-25000" dirty="0"/>
              <a:t>2</a:t>
            </a:r>
            <a:r>
              <a:rPr lang="en-US" sz="2000" dirty="0"/>
              <a:t> test </a:t>
            </a:r>
            <a:r>
              <a:rPr lang="en-US" sz="2000" dirty="0" smtClean="0"/>
              <a:t>facilities, Seminar</a:t>
            </a:r>
            <a:r>
              <a:rPr lang="en-US" sz="2000" dirty="0"/>
              <a:t>, Informal discussions on potential areas of collaboration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984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53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4" y="-1461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6200" y="248344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HiEff</a:t>
            </a:r>
            <a:r>
              <a:rPr lang="en-US" sz="2800" b="1" dirty="0"/>
              <a:t> /sCO</a:t>
            </a:r>
            <a:r>
              <a:rPr lang="en-US" sz="2800" b="1" baseline="-25000" dirty="0"/>
              <a:t>2</a:t>
            </a:r>
            <a:r>
              <a:rPr lang="en-US" sz="2800" b="1" dirty="0"/>
              <a:t> Combined </a:t>
            </a:r>
            <a:r>
              <a:rPr lang="en-US" sz="2800" b="1" dirty="0" smtClean="0"/>
              <a:t>Cycle</a:t>
            </a:r>
          </a:p>
          <a:p>
            <a:pPr algn="ctr"/>
            <a:r>
              <a:rPr lang="en-US" sz="2800" b="1" dirty="0" smtClean="0"/>
              <a:t>(</a:t>
            </a:r>
            <a:r>
              <a:rPr lang="en-US" sz="2800" b="1" i="1" dirty="0" smtClean="0"/>
              <a:t>Numerical Simulation</a:t>
            </a:r>
            <a:r>
              <a:rPr lang="en-US" sz="2800" b="1" dirty="0" smtClean="0"/>
              <a:t>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5112" y="1524000"/>
            <a:ext cx="8001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NEUP Pre-Application Proposal (Sept. 14, 2016)</a:t>
            </a:r>
          </a:p>
          <a:p>
            <a:pPr algn="ctr"/>
            <a:r>
              <a:rPr lang="en-US" sz="2400" b="1" dirty="0" err="1" smtClean="0"/>
              <a:t>HiE</a:t>
            </a:r>
            <a:r>
              <a:rPr lang="en-US" sz="2400" b="1" i="1" dirty="0" err="1" smtClean="0"/>
              <a:t>ff</a:t>
            </a:r>
            <a:r>
              <a:rPr lang="en-US" sz="2400" b="1" dirty="0" smtClean="0"/>
              <a:t>/sCO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Brayton Combined Cycle Power Generation System Modeling and </a:t>
            </a:r>
            <a:r>
              <a:rPr lang="en-US" sz="2400" b="1" dirty="0" smtClean="0"/>
              <a:t>Development</a:t>
            </a:r>
          </a:p>
          <a:p>
            <a:pPr algn="ctr"/>
            <a:r>
              <a:rPr lang="en-US" sz="2000" dirty="0" smtClean="0"/>
              <a:t>UTA: Don Wilson &amp; Frank Lu, SNL: Sal Rodriguez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999839"/>
            <a:ext cx="810780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5425" indent="-225425"/>
            <a:r>
              <a:rPr lang="en-US" sz="2000" dirty="0"/>
              <a:t>Task 1: </a:t>
            </a:r>
            <a:r>
              <a:rPr lang="en-US" sz="2000" dirty="0" smtClean="0"/>
              <a:t>NPSS Simulation Upgrades</a:t>
            </a:r>
          </a:p>
          <a:p>
            <a:pPr marL="338138" indent="-225425">
              <a:buFont typeface="Arial" panose="020B0604020202020204" pitchFamily="34" charset="0"/>
              <a:buChar char="•"/>
            </a:pPr>
            <a:r>
              <a:rPr lang="en-US" sz="2000" dirty="0" smtClean="0"/>
              <a:t>Turbomachinery – replace maps with mean-line blade element models</a:t>
            </a:r>
          </a:p>
          <a:p>
            <a:pPr marL="338138" indent="-225425">
              <a:buFont typeface="Arial" panose="020B0604020202020204" pitchFamily="34" charset="0"/>
              <a:buChar char="•"/>
            </a:pPr>
            <a:r>
              <a:rPr lang="en-US" sz="2000" dirty="0" smtClean="0"/>
              <a:t>Reactor - link </a:t>
            </a:r>
            <a:r>
              <a:rPr lang="en-US" sz="2000" dirty="0"/>
              <a:t>SNL MELCOR code for reactor simulation into </a:t>
            </a:r>
            <a:r>
              <a:rPr lang="en-US" sz="2000" dirty="0" smtClean="0"/>
              <a:t>NPSS</a:t>
            </a:r>
          </a:p>
          <a:p>
            <a:pPr marL="338138" indent="-225425">
              <a:buFont typeface="Arial" panose="020B0604020202020204" pitchFamily="34" charset="0"/>
              <a:buChar char="•"/>
            </a:pPr>
            <a:r>
              <a:rPr lang="en-US" sz="2000" dirty="0" smtClean="0"/>
              <a:t>sCO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– link SNL Fuego 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code for sCO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loop simulation</a:t>
            </a:r>
            <a:endParaRPr lang="en-US" sz="2000" dirty="0"/>
          </a:p>
          <a:p>
            <a:pPr marL="225425" indent="-225425"/>
            <a:r>
              <a:rPr lang="en-US" sz="2000" dirty="0" smtClean="0"/>
              <a:t>Task 2:</a:t>
            </a:r>
            <a:r>
              <a:rPr lang="en-US" sz="2000" dirty="0"/>
              <a:t> </a:t>
            </a:r>
            <a:r>
              <a:rPr lang="en-US" sz="2000" dirty="0" smtClean="0"/>
              <a:t>Code Validation</a:t>
            </a:r>
          </a:p>
          <a:p>
            <a:pPr marL="338138" indent="-225425">
              <a:buFont typeface="Arial" panose="020B0604020202020204" pitchFamily="34" charset="0"/>
              <a:buChar char="•"/>
            </a:pPr>
            <a:r>
              <a:rPr lang="en-US" sz="2000" dirty="0" smtClean="0"/>
              <a:t>NPSS – experimental data from  Air Brayton Cycle test lop</a:t>
            </a:r>
          </a:p>
          <a:p>
            <a:pPr marL="338138" indent="-225425">
              <a:buFont typeface="Arial" panose="020B0604020202020204" pitchFamily="34" charset="0"/>
              <a:buChar char="•"/>
            </a:pPr>
            <a:r>
              <a:rPr lang="en-US" sz="2000" dirty="0" smtClean="0"/>
              <a:t>MELCOR – experimental data from 1 MW </a:t>
            </a:r>
            <a:r>
              <a:rPr lang="en-US" sz="2000" dirty="0"/>
              <a:t>sCO</a:t>
            </a:r>
            <a:r>
              <a:rPr lang="en-US" sz="2000" baseline="-25000" dirty="0"/>
              <a:t>2</a:t>
            </a:r>
            <a:r>
              <a:rPr lang="en-US" sz="2000" dirty="0"/>
              <a:t> Integral Loop</a:t>
            </a:r>
          </a:p>
          <a:p>
            <a:pPr marL="338138" indent="-225425">
              <a:buFont typeface="Arial" panose="020B0604020202020204" pitchFamily="34" charset="0"/>
              <a:buChar char="•"/>
            </a:pPr>
            <a:r>
              <a:rPr lang="en-US" sz="2000" dirty="0" smtClean="0"/>
              <a:t>Fuego – experimental data from </a:t>
            </a:r>
            <a:r>
              <a:rPr lang="en-US" sz="2000" dirty="0"/>
              <a:t>sCO</a:t>
            </a:r>
            <a:r>
              <a:rPr lang="en-US" sz="2000" baseline="-25000" dirty="0"/>
              <a:t>2</a:t>
            </a:r>
            <a:r>
              <a:rPr lang="en-US" sz="2000" dirty="0"/>
              <a:t> Tall Loop [7] </a:t>
            </a:r>
            <a:endParaRPr lang="en-US" sz="2000" dirty="0" smtClean="0"/>
          </a:p>
          <a:p>
            <a:pPr marL="225425" indent="-225425"/>
            <a:r>
              <a:rPr lang="en-US" sz="2000" dirty="0" smtClean="0"/>
              <a:t>Task 3: Code upgrades and application to </a:t>
            </a:r>
          </a:p>
          <a:p>
            <a:pPr marL="338138" indent="-225425">
              <a:buFont typeface="Arial" panose="020B0604020202020204" pitchFamily="34" charset="0"/>
              <a:buChar char="•"/>
            </a:pPr>
            <a:r>
              <a:rPr lang="en-US" sz="2000" dirty="0" smtClean="0"/>
              <a:t>Cycle design optimization &amp; off design performance analysis</a:t>
            </a:r>
            <a:endParaRPr lang="en-US" sz="2000" dirty="0"/>
          </a:p>
          <a:p>
            <a:pPr marL="338138" indent="-225425">
              <a:buFont typeface="Arial" panose="020B0604020202020204" pitchFamily="34" charset="0"/>
              <a:buChar char="•"/>
            </a:pPr>
            <a:r>
              <a:rPr lang="en-US" sz="2000" dirty="0" smtClean="0"/>
              <a:t>Scaling for SMR and full-scale power generation systems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29932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54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dirty="0"/>
              <a:t>  </a:t>
            </a:r>
            <a:r>
              <a:rPr lang="en-US" sz="2800" b="1" dirty="0" err="1"/>
              <a:t>Mod</a:t>
            </a:r>
            <a:r>
              <a:rPr lang="en-US" sz="2800" b="1" baseline="30000" dirty="0" err="1"/>
              <a:t>TM</a:t>
            </a:r>
            <a:r>
              <a:rPr lang="en-US" sz="2800" b="1" dirty="0"/>
              <a:t> Combined Cycle</a:t>
            </a:r>
          </a:p>
          <a:p>
            <a:pPr algn="ctr"/>
            <a:r>
              <a:rPr lang="en-US" sz="2800" b="1" dirty="0" smtClean="0"/>
              <a:t>Power </a:t>
            </a:r>
            <a:r>
              <a:rPr lang="en-US" sz="2800" b="1" dirty="0"/>
              <a:t>Generation System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8229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Outline</a:t>
            </a:r>
            <a:endParaRPr lang="en-US" sz="2400" dirty="0"/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Introduction - Simpkin </a:t>
            </a: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i="1" dirty="0"/>
              <a:t>  </a:t>
            </a:r>
            <a:r>
              <a:rPr lang="en-US" sz="2000" dirty="0" err="1"/>
              <a:t>Mod</a:t>
            </a:r>
            <a:r>
              <a:rPr lang="en-US" sz="2000" baseline="30000" dirty="0" err="1"/>
              <a:t>TM</a:t>
            </a:r>
            <a:r>
              <a:rPr lang="en-US" sz="2000" i="1" dirty="0"/>
              <a:t> </a:t>
            </a:r>
            <a:r>
              <a:rPr lang="en-US" sz="2000" u="sng" dirty="0"/>
              <a:t>Hi</a:t>
            </a:r>
            <a:r>
              <a:rPr lang="en-US" sz="2000" dirty="0"/>
              <a:t> </a:t>
            </a:r>
            <a:r>
              <a:rPr lang="en-US" sz="2000" u="sng" dirty="0"/>
              <a:t>Eff</a:t>
            </a:r>
            <a:r>
              <a:rPr lang="en-US" sz="2000" dirty="0"/>
              <a:t>iciency Utility Rescue Concept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NPSS Simulation Model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/Rankine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Helium Compressor Model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Indirect Helium/Argon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>
                <a:solidFill>
                  <a:srgbClr val="0000FF"/>
                </a:solidFill>
              </a:rPr>
              <a:t>HiE</a:t>
            </a:r>
            <a:r>
              <a:rPr lang="en-US" sz="2000" i="1" dirty="0" err="1">
                <a:solidFill>
                  <a:srgbClr val="0000FF"/>
                </a:solidFill>
              </a:rPr>
              <a:t>ff</a:t>
            </a:r>
            <a:r>
              <a:rPr lang="en-US" sz="2000" dirty="0">
                <a:solidFill>
                  <a:srgbClr val="0000FF"/>
                </a:solidFill>
              </a:rPr>
              <a:t>/sCO</a:t>
            </a:r>
            <a:r>
              <a:rPr lang="en-US" sz="2000" baseline="-25000" dirty="0">
                <a:solidFill>
                  <a:srgbClr val="0000FF"/>
                </a:solidFill>
              </a:rPr>
              <a:t>2</a:t>
            </a:r>
            <a:r>
              <a:rPr lang="en-US" sz="2000" dirty="0">
                <a:solidFill>
                  <a:srgbClr val="0000FF"/>
                </a:solidFill>
              </a:rPr>
              <a:t>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>
                <a:solidFill>
                  <a:srgbClr val="0000FF"/>
                </a:solidFill>
              </a:rPr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/SC-FGR Cycle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Path to Commercialization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i="1" dirty="0"/>
              <a:t>Appendix - NPSS Code</a:t>
            </a:r>
          </a:p>
        </p:txBody>
      </p:sp>
    </p:spTree>
    <p:extLst>
      <p:ext uri="{BB962C8B-B14F-4D97-AF65-F5344CB8AC3E}">
        <p14:creationId xmlns:p14="http://schemas.microsoft.com/office/powerpoint/2010/main" val="2454808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55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6200" y="248344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HiEff</a:t>
            </a:r>
            <a:r>
              <a:rPr lang="en-US" sz="2800" b="1" dirty="0"/>
              <a:t> /sCO</a:t>
            </a:r>
            <a:r>
              <a:rPr lang="en-US" sz="2800" b="1" baseline="-25000" dirty="0"/>
              <a:t>2</a:t>
            </a:r>
            <a:r>
              <a:rPr lang="en-US" sz="2800" b="1" dirty="0"/>
              <a:t> Combined Cycle</a:t>
            </a:r>
          </a:p>
          <a:p>
            <a:pPr algn="ctr"/>
            <a:r>
              <a:rPr lang="en-US" sz="2800" b="1" dirty="0" smtClean="0"/>
              <a:t>(</a:t>
            </a:r>
            <a:r>
              <a:rPr lang="en-US" sz="2800" b="1" i="1" dirty="0"/>
              <a:t>Experimental Validation</a:t>
            </a:r>
            <a:r>
              <a:rPr lang="en-US" sz="2800" b="1" dirty="0" smtClean="0"/>
              <a:t>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455112" y="1524000"/>
            <a:ext cx="800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NEUP Pre-Application Proposal (Sept. 14, 2016)</a:t>
            </a:r>
          </a:p>
          <a:p>
            <a:pPr algn="ctr"/>
            <a:r>
              <a:rPr lang="en-US" sz="2400" b="1" dirty="0" err="1" smtClean="0"/>
              <a:t>HiE</a:t>
            </a:r>
            <a:r>
              <a:rPr lang="en-US" sz="2400" b="1" i="1" dirty="0" err="1" smtClean="0"/>
              <a:t>ff</a:t>
            </a:r>
            <a:r>
              <a:rPr lang="en-US" sz="2400" b="1" dirty="0" smtClean="0"/>
              <a:t>/sCO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</a:t>
            </a:r>
            <a:r>
              <a:rPr lang="en-US" sz="2400" b="1" dirty="0"/>
              <a:t>Brayton Combined Cycle </a:t>
            </a:r>
            <a:r>
              <a:rPr lang="en-US" sz="2400" b="1" dirty="0" smtClean="0"/>
              <a:t>Proof of Concept</a:t>
            </a:r>
          </a:p>
          <a:p>
            <a:pPr algn="ctr"/>
            <a:r>
              <a:rPr lang="en-US" sz="2000" dirty="0" smtClean="0"/>
              <a:t>UTA: Don Wilson &amp; Frank Lu, SNL: Blake Lance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55113" y="2608838"/>
            <a:ext cx="825081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2000" dirty="0"/>
              <a:t>Task 1: </a:t>
            </a:r>
            <a:r>
              <a:rPr lang="en-US" sz="2000" dirty="0" smtClean="0"/>
              <a:t>Experimental </a:t>
            </a:r>
            <a:r>
              <a:rPr lang="en-US" sz="2000" dirty="0"/>
              <a:t>Proof-of-Concept Test Program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/>
              <a:t>30 </a:t>
            </a:r>
            <a:r>
              <a:rPr lang="en-US" sz="2000" dirty="0" err="1"/>
              <a:t>kW</a:t>
            </a:r>
            <a:r>
              <a:rPr lang="en-US" sz="2000" baseline="-25000" dirty="0" err="1"/>
              <a:t>e</a:t>
            </a:r>
            <a:r>
              <a:rPr lang="en-US" sz="2000" dirty="0"/>
              <a:t> Capstone C-30 gas turbine generator </a:t>
            </a:r>
            <a:r>
              <a:rPr lang="en-US" sz="2000" dirty="0" smtClean="0"/>
              <a:t>was converted by SNL to a Closed </a:t>
            </a:r>
            <a:r>
              <a:rPr lang="en-US" sz="2000" dirty="0"/>
              <a:t>Brayton Cycle (CBC) Loop </a:t>
            </a:r>
            <a:r>
              <a:rPr lang="en-US" sz="2000" dirty="0" smtClean="0"/>
              <a:t>(available test bed)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CBC 100 </a:t>
            </a:r>
            <a:r>
              <a:rPr lang="en-US" sz="2000" dirty="0" err="1"/>
              <a:t>kW</a:t>
            </a:r>
            <a:r>
              <a:rPr lang="en-US" sz="2000" baseline="-25000" dirty="0" err="1"/>
              <a:t>t</a:t>
            </a:r>
            <a:r>
              <a:rPr lang="en-US" sz="2000" dirty="0"/>
              <a:t> electric heater </a:t>
            </a:r>
            <a:r>
              <a:rPr lang="en-US" sz="2000" dirty="0" smtClean="0"/>
              <a:t>                nuclear </a:t>
            </a:r>
            <a:r>
              <a:rPr lang="en-US" sz="2000" dirty="0"/>
              <a:t>reactor heat source </a:t>
            </a:r>
            <a:endParaRPr lang="en-US" sz="2000" dirty="0" smtClean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CBC chiller               heat rejection to sCO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loop 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2200 </a:t>
            </a:r>
            <a:r>
              <a:rPr lang="en-US" sz="2000" dirty="0"/>
              <a:t>psig gas storage </a:t>
            </a:r>
            <a:r>
              <a:rPr lang="en-US" sz="2000" dirty="0" smtClean="0"/>
              <a:t>bottles              </a:t>
            </a:r>
            <a:r>
              <a:rPr lang="en-US" sz="2000" dirty="0" err="1" smtClean="0"/>
              <a:t>HiE</a:t>
            </a:r>
            <a:r>
              <a:rPr lang="en-US" sz="2000" i="1" dirty="0" err="1" smtClean="0"/>
              <a:t>ff</a:t>
            </a:r>
            <a:r>
              <a:rPr lang="en-US" sz="2000" i="1" dirty="0" smtClean="0"/>
              <a:t> </a:t>
            </a:r>
            <a:r>
              <a:rPr lang="en-US" sz="2000" dirty="0" smtClean="0"/>
              <a:t>variable density helium tank</a:t>
            </a:r>
          </a:p>
          <a:p>
            <a:pPr marL="228600" indent="-228600"/>
            <a:r>
              <a:rPr lang="en-US" sz="2000" dirty="0" smtClean="0"/>
              <a:t>Task 2:</a:t>
            </a:r>
            <a:r>
              <a:rPr lang="en-US" sz="2000" dirty="0"/>
              <a:t> </a:t>
            </a:r>
            <a:r>
              <a:rPr lang="en-US" sz="2000" dirty="0" smtClean="0"/>
              <a:t>Code Validation</a:t>
            </a:r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NPSS simulation of Task 1 validation test used to guide code refinement</a:t>
            </a:r>
          </a:p>
          <a:p>
            <a:pPr marL="228600" indent="-228600"/>
            <a:r>
              <a:rPr lang="en-US" sz="2000" dirty="0"/>
              <a:t>Task </a:t>
            </a:r>
            <a:r>
              <a:rPr lang="en-US" sz="2000" dirty="0" smtClean="0"/>
              <a:t>3: Cycle Optimization</a:t>
            </a:r>
            <a:endParaRPr lang="en-US" sz="2000" dirty="0"/>
          </a:p>
          <a:p>
            <a:pPr marL="457200" indent="-228600">
              <a:buFont typeface="Arial" panose="020B0604020202020204" pitchFamily="34" charset="0"/>
              <a:buChar char="•"/>
            </a:pPr>
            <a:r>
              <a:rPr lang="en-US" sz="2000" dirty="0" smtClean="0"/>
              <a:t>Upgraded NPSS code will be used to optimize cycle for maximum efficiency</a:t>
            </a:r>
          </a:p>
        </p:txBody>
      </p:sp>
      <p:sp>
        <p:nvSpPr>
          <p:cNvPr id="7" name="Right Arrow 6"/>
          <p:cNvSpPr/>
          <p:nvPr/>
        </p:nvSpPr>
        <p:spPr>
          <a:xfrm>
            <a:off x="3953464" y="3618738"/>
            <a:ext cx="749808" cy="2423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4006804" y="4212937"/>
            <a:ext cx="749808" cy="2423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147524" y="3923538"/>
            <a:ext cx="749808" cy="2423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56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20" y="-1461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6200" y="248344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HiEff</a:t>
            </a:r>
            <a:r>
              <a:rPr lang="en-US" sz="2800" b="1" dirty="0"/>
              <a:t> /sCO</a:t>
            </a:r>
            <a:r>
              <a:rPr lang="en-US" sz="2800" b="1" baseline="-25000" dirty="0"/>
              <a:t>2</a:t>
            </a:r>
            <a:r>
              <a:rPr lang="en-US" sz="2800" b="1" dirty="0"/>
              <a:t> Combined Cycle</a:t>
            </a:r>
          </a:p>
          <a:p>
            <a:pPr algn="ctr"/>
            <a:r>
              <a:rPr lang="en-US" sz="2800" b="1" dirty="0"/>
              <a:t>(</a:t>
            </a:r>
            <a:r>
              <a:rPr lang="en-US" sz="2800" b="1" i="1" dirty="0"/>
              <a:t>Experimental Validation</a:t>
            </a:r>
            <a:r>
              <a:rPr lang="en-US" sz="2800" b="1" dirty="0"/>
              <a:t>)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5890" y="1447800"/>
            <a:ext cx="6174110" cy="4526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796576" y="6096000"/>
            <a:ext cx="3710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Sandia Air Brayton Cycle Test Facility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93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57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032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76200" y="248344"/>
            <a:ext cx="7315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HiEff</a:t>
            </a:r>
            <a:r>
              <a:rPr lang="en-US" sz="2800" b="1" dirty="0"/>
              <a:t> /sCO</a:t>
            </a:r>
            <a:r>
              <a:rPr lang="en-US" sz="2800" b="1" baseline="-25000" dirty="0"/>
              <a:t>2</a:t>
            </a:r>
            <a:r>
              <a:rPr lang="en-US" sz="2800" b="1" dirty="0"/>
              <a:t> Combined Cycle</a:t>
            </a:r>
          </a:p>
          <a:p>
            <a:pPr algn="ctr"/>
            <a:r>
              <a:rPr lang="en-US" sz="2800" b="1" dirty="0"/>
              <a:t>(</a:t>
            </a:r>
            <a:r>
              <a:rPr lang="en-US" sz="2800" b="1" i="1" dirty="0"/>
              <a:t>Experimental Validation</a:t>
            </a:r>
            <a:r>
              <a:rPr lang="en-US" sz="2800" b="1" dirty="0"/>
              <a:t>)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524000" y="4020400"/>
            <a:ext cx="381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3999"/>
            <a:ext cx="7696200" cy="5068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63640" y="4899660"/>
            <a:ext cx="2750820" cy="175432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901940" y="5242560"/>
            <a:ext cx="1112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He Tank Simulation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8846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58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/>
              <a:t>HiE</a:t>
            </a:r>
            <a:r>
              <a:rPr lang="en-US" sz="3200" b="1" i="1" dirty="0" err="1"/>
              <a:t>ff</a:t>
            </a:r>
            <a:r>
              <a:rPr lang="en-US" sz="3200" b="1" dirty="0"/>
              <a:t>  </a:t>
            </a:r>
            <a:r>
              <a:rPr lang="en-US" sz="3200" b="1" dirty="0" err="1"/>
              <a:t>Mod</a:t>
            </a:r>
            <a:r>
              <a:rPr lang="en-US" sz="3200" b="1" baseline="30000" dirty="0" err="1"/>
              <a:t>TM</a:t>
            </a:r>
            <a:r>
              <a:rPr lang="en-US" sz="3200" b="1" dirty="0"/>
              <a:t> Combined Cycle</a:t>
            </a:r>
          </a:p>
          <a:p>
            <a:pPr algn="ctr"/>
            <a:r>
              <a:rPr lang="en-US" sz="3200" b="1" i="1" dirty="0" smtClean="0"/>
              <a:t>Power </a:t>
            </a:r>
            <a:r>
              <a:rPr lang="en-US" sz="3200" b="1" i="1" dirty="0"/>
              <a:t>Generation System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381000" y="1524000"/>
            <a:ext cx="8229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/>
              <a:t>Outline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smtClean="0"/>
              <a:t>Introduction - Simpkin </a:t>
            </a: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i="1" dirty="0"/>
              <a:t>  </a:t>
            </a:r>
            <a:r>
              <a:rPr lang="en-US" sz="2000" dirty="0" err="1"/>
              <a:t>Mod</a:t>
            </a:r>
            <a:r>
              <a:rPr lang="en-US" sz="2000" baseline="30000" dirty="0" err="1"/>
              <a:t>TM</a:t>
            </a:r>
            <a:r>
              <a:rPr lang="en-US" sz="2000" i="1" dirty="0"/>
              <a:t> </a:t>
            </a:r>
            <a:r>
              <a:rPr lang="en-US" sz="2000" u="sng" dirty="0" smtClean="0"/>
              <a:t>Hi</a:t>
            </a:r>
            <a:r>
              <a:rPr lang="en-US" sz="2000" dirty="0" smtClean="0"/>
              <a:t> </a:t>
            </a:r>
            <a:r>
              <a:rPr lang="en-US" sz="2000" u="sng" dirty="0"/>
              <a:t>Eff</a:t>
            </a:r>
            <a:r>
              <a:rPr lang="en-US" sz="2000" dirty="0"/>
              <a:t>iciency Utility Rescue Concept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NPSS </a:t>
            </a:r>
            <a:r>
              <a:rPr lang="en-US" sz="2000" dirty="0" smtClean="0"/>
              <a:t>Simulation Model</a:t>
            </a:r>
            <a:endParaRPr lang="en-US" sz="2000" dirty="0"/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 smtClean="0"/>
              <a:t>HiE</a:t>
            </a:r>
            <a:r>
              <a:rPr lang="en-US" sz="2000" i="1" dirty="0" err="1" smtClean="0"/>
              <a:t>ff</a:t>
            </a:r>
            <a:r>
              <a:rPr lang="en-US" sz="2000" dirty="0" smtClean="0"/>
              <a:t>/Rankine Combined Cycle</a:t>
            </a:r>
            <a:endParaRPr lang="en-US" sz="2000" dirty="0"/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 smtClean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 smtClean="0"/>
              <a:t>Helium Compressor Model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 smtClean="0"/>
              <a:t>Indirect Helium/Argon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 smtClean="0"/>
              <a:t>Experimental Validation</a:t>
            </a:r>
            <a:endParaRPr lang="en-US" dirty="0"/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 smtClean="0"/>
              <a:t>HiE</a:t>
            </a:r>
            <a:r>
              <a:rPr lang="en-US" sz="2000" i="1" dirty="0" err="1" smtClean="0"/>
              <a:t>ff</a:t>
            </a:r>
            <a:r>
              <a:rPr lang="en-US" sz="2000" dirty="0" smtClean="0"/>
              <a:t>/sCO</a:t>
            </a:r>
            <a:r>
              <a:rPr lang="en-US" sz="2000" baseline="-25000" dirty="0" smtClean="0"/>
              <a:t>2</a:t>
            </a:r>
            <a:r>
              <a:rPr lang="en-US" sz="2000" dirty="0" smtClean="0"/>
              <a:t> Combined Cycle</a:t>
            </a:r>
            <a:endParaRPr lang="en-US" sz="2000" dirty="0"/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 smtClean="0"/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 smtClean="0">
                <a:solidFill>
                  <a:srgbClr val="0000FF"/>
                </a:solidFill>
              </a:rPr>
              <a:t>HiE</a:t>
            </a:r>
            <a:r>
              <a:rPr lang="en-US" sz="2000" i="1" dirty="0" err="1" smtClean="0">
                <a:solidFill>
                  <a:srgbClr val="0000FF"/>
                </a:solidFill>
              </a:rPr>
              <a:t>ff</a:t>
            </a:r>
            <a:r>
              <a:rPr lang="en-US" sz="2000" dirty="0" smtClean="0">
                <a:solidFill>
                  <a:srgbClr val="0000FF"/>
                </a:solidFill>
              </a:rPr>
              <a:t>/SC-FGR Cycle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smtClean="0"/>
              <a:t>Path to Commercialization</a:t>
            </a:r>
            <a:endParaRPr lang="en-US" sz="2000" dirty="0"/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i="1" dirty="0" smtClean="0"/>
              <a:t>Appendix - NPSS Code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4131266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59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 smtClean="0"/>
              <a:t>HiE</a:t>
            </a:r>
            <a:r>
              <a:rPr lang="en-US" sz="2800" b="1" i="1" dirty="0" err="1" smtClean="0"/>
              <a:t>ff</a:t>
            </a:r>
            <a:r>
              <a:rPr lang="en-US" sz="2800" b="1" i="1" dirty="0" smtClean="0"/>
              <a:t>/</a:t>
            </a:r>
            <a:r>
              <a:rPr lang="en-US" sz="2800" b="1" i="1" dirty="0"/>
              <a:t> </a:t>
            </a:r>
            <a:r>
              <a:rPr lang="en-US" sz="2800" b="1" dirty="0" smtClean="0">
                <a:cs typeface="Arial" panose="020B0604020202020204" pitchFamily="34" charset="0"/>
              </a:rPr>
              <a:t>SC-FGR Cycle</a:t>
            </a:r>
            <a:r>
              <a:rPr lang="en-US" sz="2800" b="1" dirty="0">
                <a:cs typeface="Arial" panose="020B0604020202020204" pitchFamily="34" charset="0"/>
              </a:rPr>
              <a:t> </a:t>
            </a:r>
            <a:endParaRPr lang="en-US" sz="2800" b="1" dirty="0" smtClean="0">
              <a:cs typeface="Arial" panose="020B0604020202020204" pitchFamily="34" charset="0"/>
            </a:endParaRPr>
          </a:p>
          <a:p>
            <a:pPr algn="ctr"/>
            <a:r>
              <a:rPr lang="en-US" sz="2800" b="1" i="1" dirty="0" smtClean="0">
                <a:cs typeface="Arial" panose="020B0604020202020204" pitchFamily="34" charset="0"/>
              </a:rPr>
              <a:t>(SC-FGR </a:t>
            </a:r>
            <a:r>
              <a:rPr lang="en-US" sz="2800" b="1" i="1" dirty="0">
                <a:cs typeface="Arial" panose="020B0604020202020204" pitchFamily="34" charset="0"/>
              </a:rPr>
              <a:t>Cycle, SAND2011-2525)</a:t>
            </a:r>
            <a:endParaRPr lang="en-US" sz="2800" b="1" i="1" dirty="0"/>
          </a:p>
          <a:p>
            <a:pPr algn="ctr"/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941" y="1530626"/>
            <a:ext cx="6798404" cy="490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3492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9567"/>
            <a:ext cx="9144000" cy="747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081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60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i="1" dirty="0"/>
              <a:t>/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SC-FGR Cycle </a:t>
            </a:r>
          </a:p>
          <a:p>
            <a:pPr algn="ctr"/>
            <a:r>
              <a:rPr lang="en-US" sz="2800" b="1" i="1" dirty="0">
                <a:latin typeface="Arial" panose="020B0604020202020204" pitchFamily="34" charset="0"/>
                <a:cs typeface="Arial" panose="020B0604020202020204" pitchFamily="34" charset="0"/>
              </a:rPr>
              <a:t>(SC-FGR Cycle, SAND2011-2525)</a:t>
            </a:r>
            <a:endParaRPr lang="en-US" sz="2800" b="1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316" y="2096988"/>
            <a:ext cx="6795767" cy="4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12420" y="2539504"/>
            <a:ext cx="2057400" cy="1323439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Conversion to combined Cycle by replacing </a:t>
            </a:r>
            <a:r>
              <a:rPr lang="en-US" sz="1600" dirty="0" err="1" smtClean="0"/>
              <a:t>recuperators</a:t>
            </a:r>
            <a:r>
              <a:rPr lang="en-US" sz="1600" dirty="0" smtClean="0"/>
              <a:t> with heat exchange to bottom cycle ??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3942522" y="1977887"/>
            <a:ext cx="0" cy="904461"/>
          </a:xfrm>
          <a:prstGeom prst="straightConnector1">
            <a:avLst/>
          </a:prstGeom>
          <a:ln w="19050">
            <a:solidFill>
              <a:srgbClr val="00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3942522" y="1967948"/>
            <a:ext cx="357808" cy="0"/>
          </a:xfrm>
          <a:prstGeom prst="straightConnector1">
            <a:avLst/>
          </a:prstGeom>
          <a:ln w="19050">
            <a:solidFill>
              <a:srgbClr val="00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4300330" y="1699591"/>
            <a:ext cx="526774" cy="48701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308613" y="1804120"/>
            <a:ext cx="526774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CO</a:t>
            </a:r>
            <a:r>
              <a:rPr lang="en-US" sz="1400" b="1" baseline="-25000" dirty="0" smtClean="0"/>
              <a:t>2</a:t>
            </a:r>
            <a:endParaRPr lang="en-US" sz="1400" b="1" baseline="-25000" dirty="0"/>
          </a:p>
        </p:txBody>
      </p:sp>
      <p:cxnSp>
        <p:nvCxnSpPr>
          <p:cNvPr id="24" name="Straight Arrow Connector 23"/>
          <p:cNvCxnSpPr/>
          <p:nvPr/>
        </p:nvCxnSpPr>
        <p:spPr>
          <a:xfrm flipH="1">
            <a:off x="4840356" y="1958009"/>
            <a:ext cx="278296" cy="0"/>
          </a:xfrm>
          <a:prstGeom prst="straightConnector1">
            <a:avLst/>
          </a:prstGeom>
          <a:ln w="19050">
            <a:solidFill>
              <a:srgbClr val="00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5118652" y="1958009"/>
            <a:ext cx="0" cy="1391477"/>
          </a:xfrm>
          <a:prstGeom prst="straightConnector1">
            <a:avLst/>
          </a:prstGeom>
          <a:ln w="19050">
            <a:solidFill>
              <a:srgbClr val="0000FF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0861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61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9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i="1" dirty="0"/>
              <a:t>  </a:t>
            </a:r>
            <a:r>
              <a:rPr lang="en-US" sz="2800" b="1" dirty="0" err="1"/>
              <a:t>Mod</a:t>
            </a:r>
            <a:r>
              <a:rPr lang="en-US" sz="2800" b="1" baseline="30000" dirty="0" err="1"/>
              <a:t>TM</a:t>
            </a:r>
            <a:r>
              <a:rPr lang="en-US" sz="2800" b="1" i="1" dirty="0"/>
              <a:t> Gas Turbine/VHTR/Steam Power Generation System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381000" y="1676398"/>
            <a:ext cx="82296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400" dirty="0" smtClean="0"/>
              <a:t>Outline</a:t>
            </a:r>
            <a:endParaRPr lang="en-US" sz="2400" dirty="0"/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Introduction - Simpkin </a:t>
            </a: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i="1" dirty="0"/>
              <a:t>  </a:t>
            </a:r>
            <a:r>
              <a:rPr lang="en-US" sz="2000" dirty="0" err="1"/>
              <a:t>Mod</a:t>
            </a:r>
            <a:r>
              <a:rPr lang="en-US" sz="2000" baseline="30000" dirty="0" err="1"/>
              <a:t>TM</a:t>
            </a:r>
            <a:r>
              <a:rPr lang="en-US" sz="2000" i="1" dirty="0"/>
              <a:t> </a:t>
            </a:r>
            <a:r>
              <a:rPr lang="en-US" sz="2000" u="sng" dirty="0"/>
              <a:t>Hi</a:t>
            </a:r>
            <a:r>
              <a:rPr lang="en-US" sz="2000" dirty="0"/>
              <a:t> </a:t>
            </a:r>
            <a:r>
              <a:rPr lang="en-US" sz="2000" u="sng" dirty="0"/>
              <a:t>Eff</a:t>
            </a:r>
            <a:r>
              <a:rPr lang="en-US" sz="2000" dirty="0"/>
              <a:t>iciency Utility Rescue Concept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/>
              <a:t>NPSS Simulation Model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/Rankine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Helium Compressor Model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Indirect Helium/Argon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/sCO</a:t>
            </a:r>
            <a:r>
              <a:rPr lang="en-US" sz="2000" baseline="-25000" dirty="0"/>
              <a:t>2</a:t>
            </a:r>
            <a:r>
              <a:rPr lang="en-US" sz="2000" dirty="0"/>
              <a:t> Combined Cycle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Cycle Design &amp; Performance Analysis</a:t>
            </a:r>
          </a:p>
          <a:p>
            <a:pPr marL="1200150" lvl="2" indent="-285750">
              <a:buFont typeface="Calibri" panose="020F0502020204030204" pitchFamily="34" charset="0"/>
              <a:buChar char="»"/>
            </a:pPr>
            <a:r>
              <a:rPr lang="en-US" dirty="0"/>
              <a:t>Experimental Validation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 err="1"/>
              <a:t>HiE</a:t>
            </a:r>
            <a:r>
              <a:rPr lang="en-US" sz="2000" i="1" dirty="0" err="1"/>
              <a:t>ff</a:t>
            </a:r>
            <a:r>
              <a:rPr lang="en-US" sz="2000" dirty="0"/>
              <a:t>/SC-FGR Cycle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dirty="0">
                <a:solidFill>
                  <a:srgbClr val="0000FF"/>
                </a:solidFill>
              </a:rPr>
              <a:t>Path to Commercialization</a:t>
            </a:r>
          </a:p>
          <a:p>
            <a:pPr marL="742950" lvl="1" indent="-285750">
              <a:buFont typeface="Calibri" panose="020F0502020204030204" pitchFamily="34" charset="0"/>
              <a:buChar char="»"/>
            </a:pPr>
            <a:r>
              <a:rPr lang="en-US" sz="2000" i="1" dirty="0"/>
              <a:t>Appendix - NPSS Code</a:t>
            </a:r>
          </a:p>
        </p:txBody>
      </p:sp>
    </p:spTree>
    <p:extLst>
      <p:ext uri="{BB962C8B-B14F-4D97-AF65-F5344CB8AC3E}">
        <p14:creationId xmlns:p14="http://schemas.microsoft.com/office/powerpoint/2010/main" val="54521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62</a:t>
            </a:fld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6200" y="248344"/>
            <a:ext cx="6858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/>
              <a:t>HiE</a:t>
            </a:r>
            <a:r>
              <a:rPr lang="en-US" sz="2800" b="1" i="1" dirty="0" err="1"/>
              <a:t>ff</a:t>
            </a:r>
            <a:r>
              <a:rPr lang="en-US" sz="2800" b="1" i="1" dirty="0"/>
              <a:t>  </a:t>
            </a:r>
            <a:r>
              <a:rPr lang="en-US" sz="2800" b="1" dirty="0" err="1"/>
              <a:t>Mod</a:t>
            </a:r>
            <a:r>
              <a:rPr lang="en-US" sz="2800" b="1" baseline="30000" dirty="0" err="1"/>
              <a:t>TM</a:t>
            </a:r>
            <a:r>
              <a:rPr lang="en-US" sz="2800" b="1" i="1" dirty="0"/>
              <a:t> </a:t>
            </a:r>
            <a:r>
              <a:rPr lang="en-US" sz="2800" b="1" dirty="0" smtClean="0"/>
              <a:t>Power </a:t>
            </a:r>
            <a:r>
              <a:rPr lang="en-US" sz="2800" b="1" dirty="0"/>
              <a:t>Generation </a:t>
            </a:r>
            <a:r>
              <a:rPr lang="en-US" sz="2800" b="1" dirty="0" smtClean="0"/>
              <a:t>System</a:t>
            </a:r>
          </a:p>
          <a:p>
            <a:pPr algn="ctr"/>
            <a:r>
              <a:rPr lang="en-US" sz="2400" b="1" i="1" dirty="0" smtClean="0"/>
              <a:t>(</a:t>
            </a:r>
            <a:r>
              <a:rPr lang="en-US" sz="24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Path to Commercialization)</a:t>
            </a:r>
            <a:endParaRPr lang="en-US" sz="2400" i="1" dirty="0"/>
          </a:p>
        </p:txBody>
      </p:sp>
      <p:sp>
        <p:nvSpPr>
          <p:cNvPr id="4" name="TextBox 3"/>
          <p:cNvSpPr txBox="1"/>
          <p:nvPr/>
        </p:nvSpPr>
        <p:spPr>
          <a:xfrm>
            <a:off x="144780" y="1524000"/>
            <a:ext cx="877824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Technical issues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Direct (helium) vs indirect  (helium, helium/argon mixtures) cycle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Lower capital investment (indirect - fewer turbomachinery stages) vs. lower operational cost (direct - higher efficiency)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Further numerical studies	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Development of helium and helium/argon turbomachinery maps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Reactor simulation (INL Moose, SNL MELCOR)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sCO2 simulation (SNL Fuego)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Additional cycle design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optimization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Part-load performance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Transients; load following, start-up, emergency shutdown, ?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Experimental validation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(concept validation, code refinement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Small-scale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prototype experiment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SNL Air Brayton CBC test loop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Tsinghua (proof of concept) ?</a:t>
            </a:r>
          </a:p>
          <a:p>
            <a:r>
              <a:rPr lang="en-US" sz="2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Path to commercialization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??</a:t>
            </a:r>
          </a:p>
        </p:txBody>
      </p:sp>
    </p:spTree>
    <p:extLst>
      <p:ext uri="{BB962C8B-B14F-4D97-AF65-F5344CB8AC3E}">
        <p14:creationId xmlns:p14="http://schemas.microsoft.com/office/powerpoint/2010/main" val="2992304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7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502"/>
            <a:ext cx="9144000" cy="713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04382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8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12838"/>
            <a:ext cx="9144000" cy="747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700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2D47B-2311-4C13-9CEC-25531801C131}" type="slidenum">
              <a:rPr lang="en-US" smtClean="0"/>
              <a:t>9</a:t>
            </a:fld>
            <a:endParaRPr lang="en-US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9502"/>
            <a:ext cx="9144000" cy="713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189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13242</TotalTime>
  <Words>2397</Words>
  <Application>Microsoft Macintosh PowerPoint</Application>
  <PresentationFormat>On-screen Show (4:3)</PresentationFormat>
  <Paragraphs>589</Paragraphs>
  <Slides>62</Slides>
  <Notes>62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0" baseType="lpstr">
      <vt:lpstr>Arial</vt:lpstr>
      <vt:lpstr>Calibri</vt:lpstr>
      <vt:lpstr>Symbol</vt:lpstr>
      <vt:lpstr>Times New Roman</vt:lpstr>
      <vt:lpstr>Wingdings</vt:lpstr>
      <vt:lpstr>Office Theme</vt:lpstr>
      <vt:lpstr>Chart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HTR-10 Main Milestones  [Fu Li, “HTR Progress in China,” April 2014]</vt:lpstr>
      <vt:lpstr>PowerPoint Presentation</vt:lpstr>
      <vt:lpstr>PowerPoint Presentation</vt:lpstr>
      <vt:lpstr>Tsinghua HTR-10GT Option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Texas at Arlington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Wilson, Donald R</dc:creator>
  <cp:lastModifiedBy>Microsoft Office User</cp:lastModifiedBy>
  <cp:revision>287</cp:revision>
  <cp:lastPrinted>2016-09-16T13:44:33Z</cp:lastPrinted>
  <dcterms:created xsi:type="dcterms:W3CDTF">2014-06-06T14:03:22Z</dcterms:created>
  <dcterms:modified xsi:type="dcterms:W3CDTF">2017-04-24T16:37:38Z</dcterms:modified>
</cp:coreProperties>
</file>